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593" r:id="rId2"/>
    <p:sldId id="570" r:id="rId3"/>
    <p:sldId id="571" r:id="rId4"/>
    <p:sldId id="572" r:id="rId5"/>
    <p:sldId id="573" r:id="rId6"/>
    <p:sldId id="574" r:id="rId7"/>
    <p:sldId id="510" r:id="rId8"/>
    <p:sldId id="511" r:id="rId9"/>
    <p:sldId id="575" r:id="rId10"/>
    <p:sldId id="517" r:id="rId11"/>
    <p:sldId id="583" r:id="rId12"/>
    <p:sldId id="581" r:id="rId13"/>
    <p:sldId id="594" r:id="rId14"/>
    <p:sldId id="595" r:id="rId15"/>
    <p:sldId id="596" r:id="rId16"/>
    <p:sldId id="597" r:id="rId17"/>
    <p:sldId id="598" r:id="rId18"/>
    <p:sldId id="599" r:id="rId19"/>
    <p:sldId id="600" r:id="rId20"/>
    <p:sldId id="584" r:id="rId21"/>
    <p:sldId id="601" r:id="rId22"/>
    <p:sldId id="602" r:id="rId23"/>
    <p:sldId id="587" r:id="rId24"/>
    <p:sldId id="576" r:id="rId25"/>
    <p:sldId id="578" r:id="rId26"/>
    <p:sldId id="577" r:id="rId27"/>
    <p:sldId id="605" r:id="rId28"/>
    <p:sldId id="606" r:id="rId29"/>
    <p:sldId id="580" r:id="rId30"/>
    <p:sldId id="588" r:id="rId31"/>
    <p:sldId id="528" r:id="rId32"/>
    <p:sldId id="559" r:id="rId33"/>
    <p:sldId id="582" r:id="rId34"/>
    <p:sldId id="565" r:id="rId35"/>
    <p:sldId id="566" r:id="rId36"/>
    <p:sldId id="567" r:id="rId37"/>
    <p:sldId id="504" r:id="rId38"/>
  </p:sldIdLst>
  <p:sldSz cx="9144000" cy="6858000" type="screen4x3"/>
  <p:notesSz cx="7099300" cy="10234613"/>
  <p:embeddedFontLst>
    <p:embeddedFont>
      <p:font typeface="Arial Unicode MS" panose="020B0604020202020204" pitchFamily="50" charset="-127"/>
      <p:regular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</p:embeddedFont>
    <p:embeddedFont>
      <p:font typeface="Cambria Math" panose="02040503050406030204" pitchFamily="18" charset="0"/>
      <p:regular r:id="rId47"/>
    </p:embeddedFont>
    <p:embeddedFont>
      <p:font typeface="맑은 고딕" panose="020B0503020000020004" pitchFamily="50" charset="-127"/>
      <p:regular r:id="rId48"/>
      <p:bold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433468"/>
    <a:srgbClr val="373865"/>
    <a:srgbClr val="B5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660" autoAdjust="0"/>
  </p:normalViewPr>
  <p:slideViewPr>
    <p:cSldViewPr>
      <p:cViewPr varScale="1">
        <p:scale>
          <a:sx n="67" d="100"/>
          <a:sy n="67" d="100"/>
        </p:scale>
        <p:origin x="-91" y="-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12" Type="http://schemas.openxmlformats.org/officeDocument/2006/relationships/image" Target="../media/image103.wmf"/><Relationship Id="rId2" Type="http://schemas.openxmlformats.org/officeDocument/2006/relationships/image" Target="../media/image93.wmf"/><Relationship Id="rId1" Type="http://schemas.openxmlformats.org/officeDocument/2006/relationships/image" Target="../media/image29.png"/><Relationship Id="rId6" Type="http://schemas.openxmlformats.org/officeDocument/2006/relationships/image" Target="../media/image97.wmf"/><Relationship Id="rId11" Type="http://schemas.openxmlformats.org/officeDocument/2006/relationships/image" Target="../media/image102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29.png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82.wmf"/><Relationship Id="rId1" Type="http://schemas.openxmlformats.org/officeDocument/2006/relationships/image" Target="../media/image108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29.png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13" Type="http://schemas.openxmlformats.org/officeDocument/2006/relationships/image" Target="../media/image136.wmf"/><Relationship Id="rId18" Type="http://schemas.openxmlformats.org/officeDocument/2006/relationships/image" Target="../media/image141.wmf"/><Relationship Id="rId3" Type="http://schemas.openxmlformats.org/officeDocument/2006/relationships/image" Target="../media/image126.wmf"/><Relationship Id="rId21" Type="http://schemas.openxmlformats.org/officeDocument/2006/relationships/image" Target="../media/image144.wmf"/><Relationship Id="rId7" Type="http://schemas.openxmlformats.org/officeDocument/2006/relationships/image" Target="../media/image130.wmf"/><Relationship Id="rId12" Type="http://schemas.openxmlformats.org/officeDocument/2006/relationships/image" Target="../media/image135.wmf"/><Relationship Id="rId17" Type="http://schemas.openxmlformats.org/officeDocument/2006/relationships/image" Target="../media/image140.wmf"/><Relationship Id="rId25" Type="http://schemas.openxmlformats.org/officeDocument/2006/relationships/image" Target="../media/image148.wmf"/><Relationship Id="rId2" Type="http://schemas.openxmlformats.org/officeDocument/2006/relationships/image" Target="../media/image125.wmf"/><Relationship Id="rId16" Type="http://schemas.openxmlformats.org/officeDocument/2006/relationships/image" Target="../media/image139.wmf"/><Relationship Id="rId20" Type="http://schemas.openxmlformats.org/officeDocument/2006/relationships/image" Target="../media/image143.wmf"/><Relationship Id="rId1" Type="http://schemas.openxmlformats.org/officeDocument/2006/relationships/image" Target="../media/image29.png"/><Relationship Id="rId6" Type="http://schemas.openxmlformats.org/officeDocument/2006/relationships/image" Target="../media/image129.wmf"/><Relationship Id="rId11" Type="http://schemas.openxmlformats.org/officeDocument/2006/relationships/image" Target="../media/image134.wmf"/><Relationship Id="rId24" Type="http://schemas.openxmlformats.org/officeDocument/2006/relationships/image" Target="../media/image147.wmf"/><Relationship Id="rId5" Type="http://schemas.openxmlformats.org/officeDocument/2006/relationships/image" Target="../media/image128.wmf"/><Relationship Id="rId15" Type="http://schemas.openxmlformats.org/officeDocument/2006/relationships/image" Target="../media/image138.wmf"/><Relationship Id="rId23" Type="http://schemas.openxmlformats.org/officeDocument/2006/relationships/image" Target="../media/image146.wmf"/><Relationship Id="rId10" Type="http://schemas.openxmlformats.org/officeDocument/2006/relationships/image" Target="../media/image133.wmf"/><Relationship Id="rId19" Type="http://schemas.openxmlformats.org/officeDocument/2006/relationships/image" Target="../media/image142.wmf"/><Relationship Id="rId4" Type="http://schemas.openxmlformats.org/officeDocument/2006/relationships/image" Target="../media/image127.wmf"/><Relationship Id="rId9" Type="http://schemas.openxmlformats.org/officeDocument/2006/relationships/image" Target="../media/image132.wmf"/><Relationship Id="rId14" Type="http://schemas.openxmlformats.org/officeDocument/2006/relationships/image" Target="../media/image137.wmf"/><Relationship Id="rId22" Type="http://schemas.openxmlformats.org/officeDocument/2006/relationships/image" Target="../media/image145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image" Target="../media/image150.wmf"/><Relationship Id="rId7" Type="http://schemas.openxmlformats.org/officeDocument/2006/relationships/image" Target="../media/image154.wmf"/><Relationship Id="rId2" Type="http://schemas.openxmlformats.org/officeDocument/2006/relationships/image" Target="../media/image29.png"/><Relationship Id="rId1" Type="http://schemas.openxmlformats.org/officeDocument/2006/relationships/image" Target="../media/image149.wmf"/><Relationship Id="rId6" Type="http://schemas.openxmlformats.org/officeDocument/2006/relationships/image" Target="../media/image153.wmf"/><Relationship Id="rId11" Type="http://schemas.openxmlformats.org/officeDocument/2006/relationships/image" Target="../media/image158.wmf"/><Relationship Id="rId5" Type="http://schemas.openxmlformats.org/officeDocument/2006/relationships/image" Target="../media/image152.wmf"/><Relationship Id="rId10" Type="http://schemas.openxmlformats.org/officeDocument/2006/relationships/image" Target="../media/image157.wmf"/><Relationship Id="rId4" Type="http://schemas.openxmlformats.org/officeDocument/2006/relationships/image" Target="../media/image151.wmf"/><Relationship Id="rId9" Type="http://schemas.openxmlformats.org/officeDocument/2006/relationships/image" Target="../media/image15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image" Target="../media/image29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29.png"/><Relationship Id="rId6" Type="http://schemas.openxmlformats.org/officeDocument/2006/relationships/image" Target="../media/image175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png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29.png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9.wmf"/><Relationship Id="rId7" Type="http://schemas.openxmlformats.org/officeDocument/2006/relationships/image" Target="../media/image83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139AE88-6047-4512-B5CD-C15E45C41877}" type="datetimeFigureOut">
              <a:rPr lang="ko-KR" altLang="en-US" smtClean="0"/>
              <a:pPr/>
              <a:t>2019-03-29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6FCF354-AC2B-490C-8C73-420731BBDDE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019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F354-AC2B-490C-8C73-420731BBDDE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0306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First</a:t>
            </a:r>
            <a:r>
              <a:rPr lang="en-US" altLang="ko-KR" baseline="0" dirty="0" smtClean="0"/>
              <a:t> could give compact configuration, the second may be resonance.  So what does give the short </a:t>
            </a:r>
            <a:r>
              <a:rPr lang="en-US" altLang="ko-KR" baseline="0" dirty="0" err="1" smtClean="0"/>
              <a:t>distrance</a:t>
            </a:r>
            <a:r>
              <a:rPr lang="en-US" altLang="ko-KR" baseline="0" dirty="0" smtClean="0"/>
              <a:t> behavior 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CF354-AC2B-490C-8C73-420731BBDDE2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71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E3C-3146-4674-8AAD-867E48845855}" type="datetime1">
              <a:rPr lang="ko-KR" altLang="en-US" smtClean="0"/>
              <a:pPr/>
              <a:t>2019-03-29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796118" y="6356350"/>
            <a:ext cx="2133600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8203-58E7-41E8-8B0B-0A860B0DA16C}" type="datetime1">
              <a:rPr lang="ko-KR" altLang="en-US" smtClean="0"/>
              <a:pPr/>
              <a:t>2019-03-29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37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3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3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1080.png"/><Relationship Id="rId7" Type="http://schemas.openxmlformats.org/officeDocument/2006/relationships/image" Target="../media/image49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7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84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1.wmf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3.wmf"/><Relationship Id="rId20" Type="http://schemas.openxmlformats.org/officeDocument/2006/relationships/image" Target="../media/image85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80.wmf"/><Relationship Id="rId19" Type="http://schemas.openxmlformats.org/officeDocument/2006/relationships/oleObject" Target="../embeddings/oleObject50.bin"/><Relationship Id="rId4" Type="http://schemas.openxmlformats.org/officeDocument/2006/relationships/image" Target="../media/image77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oleObject" Target="../embeddings/oleObject51.bin"/><Relationship Id="rId7" Type="http://schemas.openxmlformats.org/officeDocument/2006/relationships/image" Target="../media/image89.emf"/><Relationship Id="rId12" Type="http://schemas.openxmlformats.org/officeDocument/2006/relationships/image" Target="../media/image9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7.wmf"/><Relationship Id="rId11" Type="http://schemas.openxmlformats.org/officeDocument/2006/relationships/image" Target="../media/image91.e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90.emf"/><Relationship Id="rId4" Type="http://schemas.openxmlformats.org/officeDocument/2006/relationships/image" Target="../media/image86.wmf"/><Relationship Id="rId9" Type="http://schemas.openxmlformats.org/officeDocument/2006/relationships/image" Target="../media/image8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59.bin"/><Relationship Id="rId18" Type="http://schemas.openxmlformats.org/officeDocument/2006/relationships/image" Target="../media/image99.wmf"/><Relationship Id="rId26" Type="http://schemas.openxmlformats.org/officeDocument/2006/relationships/image" Target="../media/image103.wmf"/><Relationship Id="rId3" Type="http://schemas.openxmlformats.org/officeDocument/2006/relationships/oleObject" Target="../embeddings/oleObject54.bin"/><Relationship Id="rId21" Type="http://schemas.openxmlformats.org/officeDocument/2006/relationships/oleObject" Target="../embeddings/oleObject63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96.wmf"/><Relationship Id="rId17" Type="http://schemas.openxmlformats.org/officeDocument/2006/relationships/oleObject" Target="../embeddings/oleObject61.bin"/><Relationship Id="rId25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8.wmf"/><Relationship Id="rId20" Type="http://schemas.openxmlformats.org/officeDocument/2006/relationships/image" Target="../media/image100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58.bin"/><Relationship Id="rId24" Type="http://schemas.openxmlformats.org/officeDocument/2006/relationships/image" Target="../media/image102.wmf"/><Relationship Id="rId5" Type="http://schemas.openxmlformats.org/officeDocument/2006/relationships/oleObject" Target="../embeddings/oleObject55.bin"/><Relationship Id="rId15" Type="http://schemas.openxmlformats.org/officeDocument/2006/relationships/oleObject" Target="../embeddings/oleObject60.bin"/><Relationship Id="rId23" Type="http://schemas.openxmlformats.org/officeDocument/2006/relationships/oleObject" Target="../embeddings/oleObject64.bin"/><Relationship Id="rId10" Type="http://schemas.openxmlformats.org/officeDocument/2006/relationships/image" Target="../media/image95.wmf"/><Relationship Id="rId19" Type="http://schemas.openxmlformats.org/officeDocument/2006/relationships/oleObject" Target="../embeddings/oleObject62.bin"/><Relationship Id="rId4" Type="http://schemas.openxmlformats.org/officeDocument/2006/relationships/image" Target="../media/image29.png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97.wmf"/><Relationship Id="rId22" Type="http://schemas.openxmlformats.org/officeDocument/2006/relationships/image" Target="../media/image10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0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106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69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oleObject" Target="../embeddings/oleObject76.bin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111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3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75.bin"/><Relationship Id="rId5" Type="http://schemas.openxmlformats.org/officeDocument/2006/relationships/oleObject" Target="../embeddings/oleObject72.bin"/><Relationship Id="rId15" Type="http://schemas.openxmlformats.org/officeDocument/2006/relationships/oleObject" Target="../embeddings/oleObject77.bin"/><Relationship Id="rId10" Type="http://schemas.openxmlformats.org/officeDocument/2006/relationships/image" Target="../media/image110.wmf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74.bin"/><Relationship Id="rId14" Type="http://schemas.openxmlformats.org/officeDocument/2006/relationships/image" Target="../media/image11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78.bin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8.png"/><Relationship Id="rId11" Type="http://schemas.openxmlformats.org/officeDocument/2006/relationships/image" Target="../media/image116.wmf"/><Relationship Id="rId5" Type="http://schemas.openxmlformats.org/officeDocument/2006/relationships/image" Target="../media/image117.png"/><Relationship Id="rId10" Type="http://schemas.openxmlformats.org/officeDocument/2006/relationships/oleObject" Target="../embeddings/oleObject80.bin"/><Relationship Id="rId4" Type="http://schemas.openxmlformats.org/officeDocument/2006/relationships/image" Target="../media/image114.wmf"/><Relationship Id="rId9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image" Target="../media/image123.wmf"/><Relationship Id="rId3" Type="http://schemas.openxmlformats.org/officeDocument/2006/relationships/image" Target="../media/image124.emf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8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22.wmf"/><Relationship Id="rId5" Type="http://schemas.openxmlformats.org/officeDocument/2006/relationships/image" Target="../media/image29.png"/><Relationship Id="rId10" Type="http://schemas.openxmlformats.org/officeDocument/2006/relationships/oleObject" Target="../embeddings/oleObject84.bin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2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9.wmf"/><Relationship Id="rId3" Type="http://schemas.openxmlformats.org/officeDocument/2006/relationships/image" Target="../media/image13.gif"/><Relationship Id="rId21" Type="http://schemas.openxmlformats.org/officeDocument/2006/relationships/oleObject" Target="../embeddings/oleObject8.bin"/><Relationship Id="rId7" Type="http://schemas.openxmlformats.org/officeDocument/2006/relationships/image" Target="../media/image5.wmf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6.bin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wmf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2.wmf"/><Relationship Id="rId5" Type="http://schemas.openxmlformats.org/officeDocument/2006/relationships/image" Target="../media/image4.wmf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15.jpeg"/><Relationship Id="rId19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gif"/><Relationship Id="rId14" Type="http://schemas.openxmlformats.org/officeDocument/2006/relationships/image" Target="../media/image7.wmf"/><Relationship Id="rId22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91.bin"/><Relationship Id="rId18" Type="http://schemas.openxmlformats.org/officeDocument/2006/relationships/image" Target="../media/image131.wmf"/><Relationship Id="rId26" Type="http://schemas.openxmlformats.org/officeDocument/2006/relationships/image" Target="../media/image135.wmf"/><Relationship Id="rId39" Type="http://schemas.openxmlformats.org/officeDocument/2006/relationships/oleObject" Target="../embeddings/oleObject105.bin"/><Relationship Id="rId21" Type="http://schemas.openxmlformats.org/officeDocument/2006/relationships/oleObject" Target="../embeddings/oleObject95.bin"/><Relationship Id="rId34" Type="http://schemas.openxmlformats.org/officeDocument/2006/relationships/image" Target="../media/image138.wmf"/><Relationship Id="rId42" Type="http://schemas.openxmlformats.org/officeDocument/2006/relationships/image" Target="../media/image142.wmf"/><Relationship Id="rId47" Type="http://schemas.openxmlformats.org/officeDocument/2006/relationships/oleObject" Target="../embeddings/oleObject109.bin"/><Relationship Id="rId50" Type="http://schemas.openxmlformats.org/officeDocument/2006/relationships/image" Target="../media/image146.wmf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0.wmf"/><Relationship Id="rId29" Type="http://schemas.openxmlformats.org/officeDocument/2006/relationships/oleObject" Target="../embeddings/oleObject99.bin"/><Relationship Id="rId11" Type="http://schemas.openxmlformats.org/officeDocument/2006/relationships/oleObject" Target="../embeddings/oleObject90.bin"/><Relationship Id="rId24" Type="http://schemas.openxmlformats.org/officeDocument/2006/relationships/image" Target="../media/image134.wmf"/><Relationship Id="rId32" Type="http://schemas.openxmlformats.org/officeDocument/2006/relationships/oleObject" Target="../embeddings/oleObject101.bin"/><Relationship Id="rId37" Type="http://schemas.openxmlformats.org/officeDocument/2006/relationships/oleObject" Target="../embeddings/oleObject104.bin"/><Relationship Id="rId40" Type="http://schemas.openxmlformats.org/officeDocument/2006/relationships/image" Target="../media/image141.wmf"/><Relationship Id="rId45" Type="http://schemas.openxmlformats.org/officeDocument/2006/relationships/oleObject" Target="../embeddings/oleObject108.bin"/><Relationship Id="rId53" Type="http://schemas.openxmlformats.org/officeDocument/2006/relationships/oleObject" Target="../embeddings/oleObject112.bin"/><Relationship Id="rId5" Type="http://schemas.openxmlformats.org/officeDocument/2006/relationships/oleObject" Target="../embeddings/oleObject87.bin"/><Relationship Id="rId10" Type="http://schemas.openxmlformats.org/officeDocument/2006/relationships/image" Target="../media/image127.wmf"/><Relationship Id="rId19" Type="http://schemas.openxmlformats.org/officeDocument/2006/relationships/oleObject" Target="../embeddings/oleObject94.bin"/><Relationship Id="rId31" Type="http://schemas.openxmlformats.org/officeDocument/2006/relationships/image" Target="../media/image137.wmf"/><Relationship Id="rId44" Type="http://schemas.openxmlformats.org/officeDocument/2006/relationships/image" Target="../media/image143.wmf"/><Relationship Id="rId52" Type="http://schemas.openxmlformats.org/officeDocument/2006/relationships/image" Target="../media/image147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29.wmf"/><Relationship Id="rId22" Type="http://schemas.openxmlformats.org/officeDocument/2006/relationships/image" Target="../media/image133.wmf"/><Relationship Id="rId27" Type="http://schemas.openxmlformats.org/officeDocument/2006/relationships/oleObject" Target="../embeddings/oleObject98.bin"/><Relationship Id="rId30" Type="http://schemas.openxmlformats.org/officeDocument/2006/relationships/oleObject" Target="../embeddings/oleObject100.bin"/><Relationship Id="rId35" Type="http://schemas.openxmlformats.org/officeDocument/2006/relationships/oleObject" Target="../embeddings/oleObject103.bin"/><Relationship Id="rId43" Type="http://schemas.openxmlformats.org/officeDocument/2006/relationships/oleObject" Target="../embeddings/oleObject107.bin"/><Relationship Id="rId48" Type="http://schemas.openxmlformats.org/officeDocument/2006/relationships/image" Target="../media/image145.wmf"/><Relationship Id="rId8" Type="http://schemas.openxmlformats.org/officeDocument/2006/relationships/image" Target="../media/image126.wmf"/><Relationship Id="rId51" Type="http://schemas.openxmlformats.org/officeDocument/2006/relationships/oleObject" Target="../embeddings/oleObject111.bin"/><Relationship Id="rId3" Type="http://schemas.openxmlformats.org/officeDocument/2006/relationships/oleObject" Target="../embeddings/oleObject86.bin"/><Relationship Id="rId12" Type="http://schemas.openxmlformats.org/officeDocument/2006/relationships/image" Target="../media/image128.wmf"/><Relationship Id="rId17" Type="http://schemas.openxmlformats.org/officeDocument/2006/relationships/oleObject" Target="../embeddings/oleObject93.bin"/><Relationship Id="rId25" Type="http://schemas.openxmlformats.org/officeDocument/2006/relationships/oleObject" Target="../embeddings/oleObject97.bin"/><Relationship Id="rId33" Type="http://schemas.openxmlformats.org/officeDocument/2006/relationships/oleObject" Target="../embeddings/oleObject102.bin"/><Relationship Id="rId38" Type="http://schemas.openxmlformats.org/officeDocument/2006/relationships/image" Target="../media/image140.wmf"/><Relationship Id="rId46" Type="http://schemas.openxmlformats.org/officeDocument/2006/relationships/image" Target="../media/image144.wmf"/><Relationship Id="rId20" Type="http://schemas.openxmlformats.org/officeDocument/2006/relationships/image" Target="../media/image132.wmf"/><Relationship Id="rId41" Type="http://schemas.openxmlformats.org/officeDocument/2006/relationships/oleObject" Target="../embeddings/oleObject106.bin"/><Relationship Id="rId54" Type="http://schemas.openxmlformats.org/officeDocument/2006/relationships/image" Target="../media/image148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5.wmf"/><Relationship Id="rId15" Type="http://schemas.openxmlformats.org/officeDocument/2006/relationships/oleObject" Target="../embeddings/oleObject92.bin"/><Relationship Id="rId23" Type="http://schemas.openxmlformats.org/officeDocument/2006/relationships/oleObject" Target="../embeddings/oleObject96.bin"/><Relationship Id="rId28" Type="http://schemas.openxmlformats.org/officeDocument/2006/relationships/image" Target="../media/image136.wmf"/><Relationship Id="rId36" Type="http://schemas.openxmlformats.org/officeDocument/2006/relationships/image" Target="../media/image139.wmf"/><Relationship Id="rId49" Type="http://schemas.openxmlformats.org/officeDocument/2006/relationships/oleObject" Target="../embeddings/oleObject11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oleObject" Target="../embeddings/oleObject118.bin"/><Relationship Id="rId18" Type="http://schemas.openxmlformats.org/officeDocument/2006/relationships/image" Target="../media/image155.wmf"/><Relationship Id="rId3" Type="http://schemas.openxmlformats.org/officeDocument/2006/relationships/oleObject" Target="../embeddings/oleObject113.bin"/><Relationship Id="rId21" Type="http://schemas.openxmlformats.org/officeDocument/2006/relationships/oleObject" Target="../embeddings/oleObject122.bin"/><Relationship Id="rId7" Type="http://schemas.openxmlformats.org/officeDocument/2006/relationships/oleObject" Target="../embeddings/oleObject115.bin"/><Relationship Id="rId12" Type="http://schemas.openxmlformats.org/officeDocument/2006/relationships/image" Target="../media/image152.wmf"/><Relationship Id="rId17" Type="http://schemas.openxmlformats.org/officeDocument/2006/relationships/oleObject" Target="../embeddings/oleObject120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4.wmf"/><Relationship Id="rId20" Type="http://schemas.openxmlformats.org/officeDocument/2006/relationships/image" Target="../media/image156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117.bin"/><Relationship Id="rId24" Type="http://schemas.openxmlformats.org/officeDocument/2006/relationships/image" Target="../media/image158.wmf"/><Relationship Id="rId5" Type="http://schemas.openxmlformats.org/officeDocument/2006/relationships/oleObject" Target="../embeddings/oleObject114.bin"/><Relationship Id="rId15" Type="http://schemas.openxmlformats.org/officeDocument/2006/relationships/oleObject" Target="../embeddings/oleObject119.bin"/><Relationship Id="rId23" Type="http://schemas.openxmlformats.org/officeDocument/2006/relationships/oleObject" Target="../embeddings/oleObject123.bin"/><Relationship Id="rId10" Type="http://schemas.openxmlformats.org/officeDocument/2006/relationships/image" Target="../media/image151.wmf"/><Relationship Id="rId19" Type="http://schemas.openxmlformats.org/officeDocument/2006/relationships/oleObject" Target="../embeddings/oleObject121.bin"/><Relationship Id="rId4" Type="http://schemas.openxmlformats.org/officeDocument/2006/relationships/image" Target="../media/image149.wmf"/><Relationship Id="rId9" Type="http://schemas.openxmlformats.org/officeDocument/2006/relationships/oleObject" Target="../embeddings/oleObject116.bin"/><Relationship Id="rId14" Type="http://schemas.openxmlformats.org/officeDocument/2006/relationships/image" Target="../media/image153.wmf"/><Relationship Id="rId22" Type="http://schemas.openxmlformats.org/officeDocument/2006/relationships/image" Target="../media/image157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3" Type="http://schemas.openxmlformats.org/officeDocument/2006/relationships/oleObject" Target="../embeddings/oleObject124.bin"/><Relationship Id="rId7" Type="http://schemas.openxmlformats.org/officeDocument/2006/relationships/image" Target="../media/image160.emf"/><Relationship Id="rId12" Type="http://schemas.openxmlformats.org/officeDocument/2006/relationships/image" Target="../media/image16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9.wmf"/><Relationship Id="rId11" Type="http://schemas.openxmlformats.org/officeDocument/2006/relationships/image" Target="../media/image164.png"/><Relationship Id="rId5" Type="http://schemas.openxmlformats.org/officeDocument/2006/relationships/oleObject" Target="../embeddings/oleObject125.bin"/><Relationship Id="rId10" Type="http://schemas.openxmlformats.org/officeDocument/2006/relationships/image" Target="../media/image163.png"/><Relationship Id="rId4" Type="http://schemas.openxmlformats.org/officeDocument/2006/relationships/image" Target="../media/image29.png"/><Relationship Id="rId9" Type="http://schemas.openxmlformats.org/officeDocument/2006/relationships/image" Target="../media/image16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7" Type="http://schemas.openxmlformats.org/officeDocument/2006/relationships/image" Target="../media/image16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67.w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16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13" Type="http://schemas.openxmlformats.org/officeDocument/2006/relationships/oleObject" Target="../embeddings/oleObject133.bin"/><Relationship Id="rId3" Type="http://schemas.openxmlformats.org/officeDocument/2006/relationships/oleObject" Target="../embeddings/oleObject128.bin"/><Relationship Id="rId7" Type="http://schemas.openxmlformats.org/officeDocument/2006/relationships/oleObject" Target="../embeddings/oleObject130.bin"/><Relationship Id="rId12" Type="http://schemas.openxmlformats.org/officeDocument/2006/relationships/image" Target="../media/image17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1.wmf"/><Relationship Id="rId11" Type="http://schemas.openxmlformats.org/officeDocument/2006/relationships/oleObject" Target="../embeddings/oleObject132.bin"/><Relationship Id="rId5" Type="http://schemas.openxmlformats.org/officeDocument/2006/relationships/oleObject" Target="../embeddings/oleObject129.bin"/><Relationship Id="rId10" Type="http://schemas.openxmlformats.org/officeDocument/2006/relationships/image" Target="../media/image173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31.bin"/><Relationship Id="rId14" Type="http://schemas.openxmlformats.org/officeDocument/2006/relationships/image" Target="../media/image17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3.e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16.png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1.bin"/><Relationship Id="rId15" Type="http://schemas.openxmlformats.org/officeDocument/2006/relationships/image" Target="../media/image21.wmf"/><Relationship Id="rId10" Type="http://schemas.openxmlformats.org/officeDocument/2006/relationships/image" Target="../media/image19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Relationship Id="rId14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3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image" Target="../media/image34.wmf"/><Relationship Id="rId10" Type="http://schemas.openxmlformats.org/officeDocument/2006/relationships/image" Target="../media/image32.w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09789" y="2176999"/>
            <a:ext cx="6886548" cy="41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2000" b="1" dirty="0" smtClean="0">
                <a:latin typeface="Verdana" pitchFamily="34" charset="0"/>
              </a:rPr>
              <a:t>                       Su </a:t>
            </a:r>
            <a:r>
              <a:rPr lang="en-US" altLang="ko-KR" sz="2000" b="1" dirty="0" err="1">
                <a:latin typeface="Verdana" pitchFamily="34" charset="0"/>
              </a:rPr>
              <a:t>Houng</a:t>
            </a:r>
            <a:r>
              <a:rPr lang="en-US" altLang="ko-KR" sz="2000" b="1" dirty="0">
                <a:latin typeface="Verdana" pitchFamily="34" charset="0"/>
              </a:rPr>
              <a:t> </a:t>
            </a:r>
            <a:r>
              <a:rPr lang="en-US" altLang="ko-KR" sz="2000" b="1" dirty="0" smtClean="0">
                <a:latin typeface="Verdana" pitchFamily="34" charset="0"/>
              </a:rPr>
              <a:t>Lee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2000" b="1" dirty="0" smtClean="0">
                <a:solidFill>
                  <a:schemeClr val="bg1"/>
                </a:solidFill>
                <a:latin typeface="Verdana" pitchFamily="34" charset="0"/>
              </a:rPr>
              <a:t>                                              </a:t>
            </a:r>
            <a:endParaRPr lang="en-US" altLang="ko-KR" sz="2000" b="1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dirty="0" smtClean="0">
                <a:solidFill>
                  <a:schemeClr val="bg1"/>
                </a:solidFill>
                <a:latin typeface="Verdana" pitchFamily="34" charset="0"/>
              </a:rPr>
              <a:t>  </a:t>
            </a:r>
            <a:endParaRPr lang="en-US" altLang="ko-KR" sz="1600" dirty="0" smtClean="0">
              <a:latin typeface="Verdana" pitchFamily="34" charset="0"/>
            </a:endParaRPr>
          </a:p>
          <a:p>
            <a:pPr marL="342900" indent="-342900">
              <a:lnSpc>
                <a:spcPct val="130000"/>
              </a:lnSpc>
              <a:spcBef>
                <a:spcPts val="3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Where are the compact flavor Exotic states? 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altLang="ko-KR" sz="1600" dirty="0" smtClean="0">
                <a:latin typeface="Verdana" pitchFamily="34" charset="0"/>
              </a:rPr>
              <a:t>What can we learn from Exotic production in heavy ion collision</a:t>
            </a:r>
            <a:endParaRPr lang="en-US" altLang="ko-KR" sz="1600" b="1" dirty="0"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</a:pPr>
            <a:r>
              <a:rPr lang="en-US" altLang="ko-KR" sz="1600" b="1" dirty="0" err="1" smtClean="0">
                <a:latin typeface="Verdana" pitchFamily="34" charset="0"/>
              </a:rPr>
              <a:t>A</a:t>
            </a:r>
            <a:r>
              <a:rPr lang="en-US" altLang="ko-KR" sz="1400" b="1" dirty="0" err="1" smtClean="0">
                <a:latin typeface="Verdana" pitchFamily="34" charset="0"/>
              </a:rPr>
              <a:t>nowledgements</a:t>
            </a:r>
            <a:r>
              <a:rPr lang="en-US" altLang="ko-KR" sz="1400" b="1" dirty="0" smtClean="0">
                <a:latin typeface="Verdana" pitchFamily="34" charset="0"/>
              </a:rPr>
              <a:t>: </a:t>
            </a:r>
            <a:r>
              <a:rPr lang="en-US" altLang="ko-KR" sz="1400" dirty="0" smtClean="0">
                <a:latin typeface="Verdana" pitchFamily="34" charset="0"/>
              </a:rPr>
              <a:t>  </a:t>
            </a: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dirty="0" smtClean="0">
                <a:latin typeface="Verdana" pitchFamily="34" charset="0"/>
              </a:rPr>
              <a:t>Quark Model: Woosung Park, Aaron Park, </a:t>
            </a:r>
            <a:r>
              <a:rPr lang="en-US" altLang="ko-KR" sz="1400" dirty="0" err="1" smtClean="0">
                <a:latin typeface="Verdana" pitchFamily="34" charset="0"/>
              </a:rPr>
              <a:t>Sungtae</a:t>
            </a:r>
            <a:r>
              <a:rPr lang="en-US" altLang="ko-KR" sz="1400" dirty="0" smtClean="0">
                <a:latin typeface="Verdana" pitchFamily="34" charset="0"/>
              </a:rPr>
              <a:t> Cho, </a:t>
            </a:r>
            <a:r>
              <a:rPr lang="en-US" altLang="ko-KR" sz="1400" dirty="0" err="1" smtClean="0">
                <a:latin typeface="Verdana" pitchFamily="34" charset="0"/>
              </a:rPr>
              <a:t>Sungsik</a:t>
            </a:r>
            <a:r>
              <a:rPr lang="en-US" altLang="ko-KR" sz="1400" dirty="0" smtClean="0">
                <a:latin typeface="Verdana" pitchFamily="34" charset="0"/>
              </a:rPr>
              <a:t> </a:t>
            </a:r>
            <a:r>
              <a:rPr lang="en-US" altLang="ko-KR" sz="1400" dirty="0">
                <a:latin typeface="Verdana" pitchFamily="34" charset="0"/>
              </a:rPr>
              <a:t>Noh, </a:t>
            </a:r>
            <a:endParaRPr lang="en-US" altLang="ko-KR" sz="1400" dirty="0" smtClean="0">
              <a:latin typeface="Verdana" pitchFamily="34" charset="0"/>
            </a:endParaRPr>
          </a:p>
          <a:p>
            <a:pPr>
              <a:lnSpc>
                <a:spcPct val="13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400" dirty="0" smtClean="0">
                <a:latin typeface="Verdana" pitchFamily="34" charset="0"/>
              </a:rPr>
              <a:t>Exotics in Heavy Ion:</a:t>
            </a:r>
            <a:endParaRPr lang="en-US" altLang="ko-KR" sz="1400" dirty="0">
              <a:latin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4213" y="417502"/>
            <a:ext cx="7634287" cy="15113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tIns="118800" bIns="118800" anchor="ctr" anchorCtr="1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Few Topics in Exotics and </a:t>
            </a:r>
          </a:p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itchFamily="18" charset="0"/>
              </a:rPr>
              <a:t>Heavy Ion Collision</a:t>
            </a:r>
            <a:endParaRPr lang="en-US" altLang="ko-KR" sz="3600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Picture 20" descr="영문_좌우_백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708920"/>
            <a:ext cx="1714512" cy="4794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5594196"/>
            <a:ext cx="5900894" cy="7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80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15329" y="115888"/>
            <a:ext cx="8893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In quark model: wave function should follow Pauli Principle </a:t>
            </a:r>
            <a:endParaRPr lang="en-US" altLang="ko-KR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3" y="836712"/>
            <a:ext cx="8785671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Totally antisymmetric (color </a:t>
            </a: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</a:rPr>
              <a:t>x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spin </a:t>
            </a: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</a:rPr>
              <a:t>x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flavor) wave function (s-wave ground state)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2" name="Oval 26"/>
          <p:cNvSpPr>
            <a:spLocks noChangeArrowheads="1"/>
          </p:cNvSpPr>
          <p:nvPr/>
        </p:nvSpPr>
        <p:spPr bwMode="auto">
          <a:xfrm>
            <a:off x="2884066" y="1628800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1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3" name="Oval 27"/>
          <p:cNvSpPr>
            <a:spLocks noChangeArrowheads="1"/>
          </p:cNvSpPr>
          <p:nvPr/>
        </p:nvSpPr>
        <p:spPr bwMode="auto">
          <a:xfrm>
            <a:off x="3315941" y="1663547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2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3675980" y="1645000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3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6" name="Oval 35"/>
          <p:cNvSpPr>
            <a:spLocks noChangeArrowheads="1"/>
          </p:cNvSpPr>
          <p:nvPr/>
        </p:nvSpPr>
        <p:spPr bwMode="auto">
          <a:xfrm>
            <a:off x="2941762" y="2075874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4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8" name="Oval 40"/>
          <p:cNvSpPr>
            <a:spLocks noChangeArrowheads="1"/>
          </p:cNvSpPr>
          <p:nvPr/>
        </p:nvSpPr>
        <p:spPr bwMode="auto">
          <a:xfrm>
            <a:off x="3304505" y="2132985"/>
            <a:ext cx="287338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5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9" name="Oval 41"/>
          <p:cNvSpPr>
            <a:spLocks noChangeArrowheads="1"/>
          </p:cNvSpPr>
          <p:nvPr/>
        </p:nvSpPr>
        <p:spPr bwMode="auto">
          <a:xfrm>
            <a:off x="3675980" y="2117306"/>
            <a:ext cx="276225" cy="303212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6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1" name="Oval 43"/>
          <p:cNvSpPr>
            <a:spLocks noChangeArrowheads="1"/>
          </p:cNvSpPr>
          <p:nvPr/>
        </p:nvSpPr>
        <p:spPr bwMode="auto">
          <a:xfrm>
            <a:off x="2555776" y="1335505"/>
            <a:ext cx="1679340" cy="130140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70156" y="2698994"/>
            <a:ext cx="8005898" cy="3313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solidFill>
                  <a:srgbClr val="FF0000"/>
                </a:solidFill>
                <a:latin typeface="+mj-lt"/>
                <a:sym typeface="Wingdings" pitchFamily="2" charset="2"/>
              </a:rPr>
              <a:t>Example</a:t>
            </a:r>
            <a:r>
              <a:rPr kumimoji="1" lang="en-US" altLang="ko-KR" sz="1600" dirty="0" smtClean="0">
                <a:latin typeface="+mj-lt"/>
                <a:sym typeface="Wingdings" pitchFamily="2" charset="2"/>
              </a:rPr>
              <a:t>:   </a:t>
            </a:r>
            <a:r>
              <a:rPr kumimoji="1" lang="en-US" altLang="ko-KR" sz="1600" dirty="0" smtClean="0">
                <a:latin typeface="Symbol" panose="05050102010706020507" pitchFamily="18" charset="2"/>
                <a:sym typeface="Wingdings" pitchFamily="2" charset="2"/>
              </a:rPr>
              <a:t>W(</a:t>
            </a:r>
            <a:r>
              <a:rPr kumimoji="1" lang="en-US" altLang="ko-KR" sz="1600" dirty="0" err="1" smtClean="0">
                <a:sym typeface="Wingdings" pitchFamily="2" charset="2"/>
              </a:rPr>
              <a:t>sss</a:t>
            </a:r>
            <a:r>
              <a:rPr kumimoji="1" lang="en-US" altLang="ko-KR" sz="1600" dirty="0" smtClean="0">
                <a:sym typeface="Wingdings" pitchFamily="2" charset="2"/>
              </a:rPr>
              <a:t>)</a:t>
            </a:r>
            <a:r>
              <a:rPr kumimoji="1" lang="en-US" altLang="ko-KR" sz="1600" dirty="0" smtClean="0">
                <a:latin typeface="Symbol" panose="05050102010706020507" pitchFamily="18" charset="2"/>
                <a:sym typeface="Wingdings" pitchFamily="2" charset="2"/>
              </a:rPr>
              <a:t>W(</a:t>
            </a:r>
            <a:r>
              <a:rPr kumimoji="1" lang="en-US" altLang="ko-KR" sz="1600" dirty="0" err="1" smtClean="0">
                <a:latin typeface="+mj-lt"/>
                <a:sym typeface="Wingdings" pitchFamily="2" charset="2"/>
              </a:rPr>
              <a:t>sss</a:t>
            </a:r>
            <a:r>
              <a:rPr kumimoji="1" lang="en-US" altLang="ko-KR" sz="1600" dirty="0">
                <a:latin typeface="+mj-lt"/>
                <a:sym typeface="Wingdings" pitchFamily="2" charset="2"/>
              </a:rPr>
              <a:t>)</a:t>
            </a:r>
            <a:r>
              <a:rPr kumimoji="1" lang="en-US" altLang="ko-KR" sz="1600" dirty="0" smtClean="0">
                <a:latin typeface="+mj-lt"/>
                <a:sym typeface="Wingdings" pitchFamily="2" charset="2"/>
              </a:rPr>
              <a:t> </a:t>
            </a:r>
            <a:r>
              <a:rPr kumimoji="1" lang="en-US" altLang="ko-KR" sz="1600" dirty="0">
                <a:latin typeface="Arial" charset="0"/>
                <a:sym typeface="Wingdings" pitchFamily="2" charset="2"/>
              </a:rPr>
              <a:t>in the 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Spin=3 </a:t>
            </a:r>
            <a:r>
              <a:rPr kumimoji="1" lang="en-US" altLang="ko-KR" sz="1600" dirty="0">
                <a:latin typeface="Arial" charset="0"/>
                <a:sym typeface="Wingdings" pitchFamily="2" charset="2"/>
              </a:rPr>
              <a:t>channel is highly repulsive </a:t>
            </a: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because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Flavor is totally symmetric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Spin is totally symmetric 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Remaining part should be totally antisymmetric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But color singlet implies </a:t>
            </a: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endParaRPr kumimoji="1" lang="en-US" altLang="ko-KR" sz="1600" dirty="0">
              <a:latin typeface="Arial" charset="0"/>
              <a:sym typeface="Wingdings" pitchFamily="2" charset="2"/>
            </a:endParaRP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endParaRPr kumimoji="1" lang="en-US" altLang="ko-KR" sz="1600" dirty="0" smtClean="0">
              <a:latin typeface="Arial" charset="0"/>
              <a:sym typeface="Wingdings" pitchFamily="2" charset="2"/>
            </a:endParaRPr>
          </a:p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Hence, assuming all quarks are in the S wave,  Pauli principle forbids compact configuration. 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940152" y="3501008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940152" y="3717032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5940152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5940152" y="414908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5940152" y="436510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940152" y="4581128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283968" y="32849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4499992" y="32849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716016" y="32849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4932040" y="32849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148064" y="32849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5364088" y="32849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563888" y="429309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3563888" y="450912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3563888" y="472514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3779912" y="429309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3779912" y="450912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779912" y="472514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오른쪽 중괄호 2"/>
          <p:cNvSpPr/>
          <p:nvPr/>
        </p:nvSpPr>
        <p:spPr>
          <a:xfrm>
            <a:off x="3675980" y="3212976"/>
            <a:ext cx="391964" cy="3600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른쪽 화살표 4"/>
          <p:cNvSpPr/>
          <p:nvPr/>
        </p:nvSpPr>
        <p:spPr>
          <a:xfrm>
            <a:off x="5580112" y="3861048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70156" y="6093296"/>
            <a:ext cx="813429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Such forbidden configuration are highly repulsive at r0  </a:t>
            </a:r>
            <a:r>
              <a:rPr kumimoji="1" lang="en-US" altLang="ko-KR" sz="1200" dirty="0" smtClean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(Oka et al quark cluster model) </a:t>
            </a:r>
            <a:endParaRPr kumimoji="1" lang="en-US" altLang="ko-KR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97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Constituent quark model (can fit ground state hadron spectrum)</a:t>
            </a:r>
            <a:endParaRPr lang="en-US" altLang="ko-KR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3" y="836712"/>
            <a:ext cx="8064897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Color-color (CC) interaction  (s-wave quark states)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51" name="Object 7"/>
          <p:cNvGraphicFramePr>
            <a:graphicFrameLocks noChangeAspect="1"/>
          </p:cNvGraphicFramePr>
          <p:nvPr>
            <p:extLst/>
          </p:nvPr>
        </p:nvGraphicFramePr>
        <p:xfrm>
          <a:off x="755650" y="1390650"/>
          <a:ext cx="707548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98" name="Equation" r:id="rId5" imgW="4051080" imgH="507960" progId="Equation.DSMT4">
                  <p:embed/>
                </p:oleObj>
              </mc:Choice>
              <mc:Fallback>
                <p:oleObj name="Equation" r:id="rId5" imgW="40510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390650"/>
                        <a:ext cx="7075488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48064" y="3955917"/>
            <a:ext cx="3024336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(For color singlet configuration)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3347864" y="2276872"/>
            <a:ext cx="15600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37"/>
          <p:cNvSpPr>
            <a:spLocks noChangeArrowheads="1"/>
          </p:cNvSpPr>
          <p:nvPr/>
        </p:nvSpPr>
        <p:spPr bwMode="auto">
          <a:xfrm>
            <a:off x="1547664" y="4653136"/>
            <a:ext cx="877014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21" name="Oval 44"/>
          <p:cNvSpPr>
            <a:spLocks noChangeArrowheads="1"/>
          </p:cNvSpPr>
          <p:nvPr/>
        </p:nvSpPr>
        <p:spPr bwMode="auto">
          <a:xfrm>
            <a:off x="1672569" y="4827701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1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2" name="Oval 45"/>
          <p:cNvSpPr>
            <a:spLocks noChangeArrowheads="1"/>
          </p:cNvSpPr>
          <p:nvPr/>
        </p:nvSpPr>
        <p:spPr bwMode="auto">
          <a:xfrm>
            <a:off x="2044044" y="4827701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2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3" name="Oval 47"/>
          <p:cNvSpPr>
            <a:spLocks noChangeArrowheads="1"/>
          </p:cNvSpPr>
          <p:nvPr/>
        </p:nvSpPr>
        <p:spPr bwMode="auto">
          <a:xfrm>
            <a:off x="1859894" y="5150808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3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4" name="Oval 48"/>
          <p:cNvSpPr>
            <a:spLocks noChangeArrowheads="1"/>
          </p:cNvSpPr>
          <p:nvPr/>
        </p:nvSpPr>
        <p:spPr bwMode="auto">
          <a:xfrm>
            <a:off x="2555776" y="4653136"/>
            <a:ext cx="877015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25" name="Oval 49"/>
          <p:cNvSpPr>
            <a:spLocks noChangeArrowheads="1"/>
          </p:cNvSpPr>
          <p:nvPr/>
        </p:nvSpPr>
        <p:spPr bwMode="auto">
          <a:xfrm>
            <a:off x="2680682" y="4827701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4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6" name="Oval 50"/>
          <p:cNvSpPr>
            <a:spLocks noChangeArrowheads="1"/>
          </p:cNvSpPr>
          <p:nvPr/>
        </p:nvSpPr>
        <p:spPr bwMode="auto">
          <a:xfrm>
            <a:off x="2868007" y="5150937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6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7" name="Oval 52"/>
          <p:cNvSpPr>
            <a:spLocks noChangeArrowheads="1"/>
          </p:cNvSpPr>
          <p:nvPr/>
        </p:nvSpPr>
        <p:spPr bwMode="auto">
          <a:xfrm>
            <a:off x="3010882" y="4818176"/>
            <a:ext cx="287337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5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cxnSp>
        <p:nvCxnSpPr>
          <p:cNvPr id="28" name="직선 화살표 연결선 27"/>
          <p:cNvCxnSpPr>
            <a:endCxn id="25" idx="2"/>
          </p:cNvCxnSpPr>
          <p:nvPr/>
        </p:nvCxnSpPr>
        <p:spPr>
          <a:xfrm flipV="1">
            <a:off x="2182156" y="4979179"/>
            <a:ext cx="498526" cy="3232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2320269" y="4969653"/>
            <a:ext cx="3604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/>
          <p:cNvCxnSpPr/>
          <p:nvPr/>
        </p:nvCxnSpPr>
        <p:spPr>
          <a:xfrm>
            <a:off x="2364390" y="5038397"/>
            <a:ext cx="443329" cy="1844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7"/>
          <p:cNvGraphicFramePr>
            <a:graphicFrameLocks noChangeAspect="1"/>
          </p:cNvGraphicFramePr>
          <p:nvPr>
            <p:extLst/>
          </p:nvPr>
        </p:nvGraphicFramePr>
        <p:xfrm>
          <a:off x="1397000" y="3780337"/>
          <a:ext cx="354806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99" name="Equation" r:id="rId7" imgW="2031840" imgH="444240" progId="Equation.DSMT4">
                  <p:embed/>
                </p:oleObj>
              </mc:Choice>
              <mc:Fallback>
                <p:oleObj name="Equation" r:id="rId7" imgW="2031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0" y="3780337"/>
                        <a:ext cx="3548063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129912" y="3331457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Sum of 2-body CC int. is proportional to </a:t>
            </a:r>
            <a:r>
              <a:rPr kumimoji="1" lang="en-US" altLang="ko-KR" sz="1600" dirty="0">
                <a:latin typeface="Verdana" pitchFamily="34" charset="0"/>
                <a:sym typeface="Wingdings" panose="05000000000000000000" pitchFamily="2" charset="2"/>
              </a:rPr>
              <a:t>T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otal number of quarks: 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36093" y="5814439"/>
            <a:ext cx="6595211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 No strong attraction or repulsion compared to isolated two baryons</a:t>
            </a:r>
          </a:p>
        </p:txBody>
      </p:sp>
      <p:graphicFrame>
        <p:nvGraphicFramePr>
          <p:cNvPr id="33" name="Object 7"/>
          <p:cNvGraphicFramePr>
            <a:graphicFrameLocks noChangeAspect="1"/>
          </p:cNvGraphicFramePr>
          <p:nvPr>
            <p:extLst/>
          </p:nvPr>
        </p:nvGraphicFramePr>
        <p:xfrm>
          <a:off x="1115616" y="2498725"/>
          <a:ext cx="6912768" cy="437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00" name="Equation" r:id="rId9" imgW="4483080" imgH="279360" progId="Equation.DSMT4">
                  <p:embed/>
                </p:oleObj>
              </mc:Choice>
              <mc:Fallback>
                <p:oleObj name="Equation" r:id="rId9" imgW="4483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498725"/>
                        <a:ext cx="6912768" cy="4371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7"/>
          <p:cNvGraphicFramePr>
            <a:graphicFrameLocks noChangeAspect="1"/>
          </p:cNvGraphicFramePr>
          <p:nvPr>
            <p:extLst/>
          </p:nvPr>
        </p:nvGraphicFramePr>
        <p:xfrm>
          <a:off x="7331304" y="3317989"/>
          <a:ext cx="1371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01" name="Equation" r:id="rId11" imgW="888840" imgH="241200" progId="Equation.DSMT4">
                  <p:embed/>
                </p:oleObj>
              </mc:Choice>
              <mc:Fallback>
                <p:oleObj name="Equation" r:id="rId11" imgW="8888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1304" y="3317989"/>
                        <a:ext cx="1371600" cy="377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원호 7"/>
          <p:cNvSpPr>
            <a:spLocks noChangeAspect="1"/>
          </p:cNvSpPr>
          <p:nvPr/>
        </p:nvSpPr>
        <p:spPr>
          <a:xfrm rot="18900000">
            <a:off x="1789692" y="4732661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원호 38"/>
          <p:cNvSpPr>
            <a:spLocks noChangeAspect="1"/>
          </p:cNvSpPr>
          <p:nvPr/>
        </p:nvSpPr>
        <p:spPr>
          <a:xfrm rot="11280000">
            <a:off x="1676190" y="4962317"/>
            <a:ext cx="396044" cy="396000"/>
          </a:xfrm>
          <a:prstGeom prst="arc">
            <a:avLst/>
          </a:prstGeom>
          <a:ln>
            <a:headEnd type="triangle"/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Oval 37"/>
          <p:cNvSpPr>
            <a:spLocks noChangeArrowheads="1"/>
          </p:cNvSpPr>
          <p:nvPr/>
        </p:nvSpPr>
        <p:spPr bwMode="auto">
          <a:xfrm>
            <a:off x="4860032" y="4655641"/>
            <a:ext cx="877014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58" name="Oval 44"/>
          <p:cNvSpPr>
            <a:spLocks noChangeArrowheads="1"/>
          </p:cNvSpPr>
          <p:nvPr/>
        </p:nvSpPr>
        <p:spPr bwMode="auto">
          <a:xfrm>
            <a:off x="4984937" y="4830206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1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9" name="Oval 45"/>
          <p:cNvSpPr>
            <a:spLocks noChangeArrowheads="1"/>
          </p:cNvSpPr>
          <p:nvPr/>
        </p:nvSpPr>
        <p:spPr bwMode="auto">
          <a:xfrm>
            <a:off x="5356412" y="4830206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2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0" name="Oval 47"/>
          <p:cNvSpPr>
            <a:spLocks noChangeArrowheads="1"/>
          </p:cNvSpPr>
          <p:nvPr/>
        </p:nvSpPr>
        <p:spPr bwMode="auto">
          <a:xfrm>
            <a:off x="5172262" y="5153313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3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1" name="Oval 48"/>
          <p:cNvSpPr>
            <a:spLocks noChangeArrowheads="1"/>
          </p:cNvSpPr>
          <p:nvPr/>
        </p:nvSpPr>
        <p:spPr bwMode="auto">
          <a:xfrm>
            <a:off x="6804248" y="4655641"/>
            <a:ext cx="877015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62" name="Oval 49"/>
          <p:cNvSpPr>
            <a:spLocks noChangeArrowheads="1"/>
          </p:cNvSpPr>
          <p:nvPr/>
        </p:nvSpPr>
        <p:spPr bwMode="auto">
          <a:xfrm>
            <a:off x="6929154" y="4830206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4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3" name="Oval 50"/>
          <p:cNvSpPr>
            <a:spLocks noChangeArrowheads="1"/>
          </p:cNvSpPr>
          <p:nvPr/>
        </p:nvSpPr>
        <p:spPr bwMode="auto">
          <a:xfrm>
            <a:off x="7116479" y="5153442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6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4" name="Oval 52"/>
          <p:cNvSpPr>
            <a:spLocks noChangeArrowheads="1"/>
          </p:cNvSpPr>
          <p:nvPr/>
        </p:nvSpPr>
        <p:spPr bwMode="auto">
          <a:xfrm>
            <a:off x="7259354" y="4820681"/>
            <a:ext cx="287337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5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68" name="원호 67"/>
          <p:cNvSpPr>
            <a:spLocks noChangeAspect="1"/>
          </p:cNvSpPr>
          <p:nvPr/>
        </p:nvSpPr>
        <p:spPr>
          <a:xfrm rot="18900000">
            <a:off x="5102060" y="4735166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원호 68"/>
          <p:cNvSpPr>
            <a:spLocks noChangeAspect="1"/>
          </p:cNvSpPr>
          <p:nvPr/>
        </p:nvSpPr>
        <p:spPr>
          <a:xfrm rot="11280000">
            <a:off x="4988558" y="4964822"/>
            <a:ext cx="396044" cy="396000"/>
          </a:xfrm>
          <a:prstGeom prst="arc">
            <a:avLst/>
          </a:prstGeom>
          <a:ln>
            <a:headEnd type="triangle"/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764784"/>
              </p:ext>
            </p:extLst>
          </p:nvPr>
        </p:nvGraphicFramePr>
        <p:xfrm>
          <a:off x="3995936" y="4957167"/>
          <a:ext cx="22225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02" name="Equation" r:id="rId13" imgW="126720" imgH="114120" progId="Equation.DSMT4">
                  <p:embed/>
                </p:oleObj>
              </mc:Choice>
              <mc:Fallback>
                <p:oleObj name="Equation" r:id="rId13" imgW="126720" imgH="114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4957167"/>
                        <a:ext cx="222250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285123"/>
              </p:ext>
            </p:extLst>
          </p:nvPr>
        </p:nvGraphicFramePr>
        <p:xfrm>
          <a:off x="6138863" y="4935538"/>
          <a:ext cx="244475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03" name="Equation" r:id="rId15" imgW="139680" imgH="139680" progId="Equation.DSMT4">
                  <p:embed/>
                </p:oleObj>
              </mc:Choice>
              <mc:Fallback>
                <p:oleObj name="Equation" r:id="rId15" imgW="1396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4935538"/>
                        <a:ext cx="244475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원호 71"/>
          <p:cNvSpPr>
            <a:spLocks noChangeAspect="1"/>
          </p:cNvSpPr>
          <p:nvPr/>
        </p:nvSpPr>
        <p:spPr>
          <a:xfrm rot="4568452">
            <a:off x="5251781" y="4957843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원호 72"/>
          <p:cNvSpPr>
            <a:spLocks noChangeAspect="1"/>
          </p:cNvSpPr>
          <p:nvPr/>
        </p:nvSpPr>
        <p:spPr>
          <a:xfrm rot="18900000">
            <a:off x="7041175" y="4735166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원호 73"/>
          <p:cNvSpPr>
            <a:spLocks noChangeAspect="1"/>
          </p:cNvSpPr>
          <p:nvPr/>
        </p:nvSpPr>
        <p:spPr>
          <a:xfrm rot="4568452">
            <a:off x="7190896" y="4957843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원호 74"/>
          <p:cNvSpPr>
            <a:spLocks noChangeAspect="1"/>
          </p:cNvSpPr>
          <p:nvPr/>
        </p:nvSpPr>
        <p:spPr>
          <a:xfrm rot="11288300">
            <a:off x="6935761" y="4937261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원호 75"/>
          <p:cNvSpPr>
            <a:spLocks noChangeAspect="1"/>
          </p:cNvSpPr>
          <p:nvPr/>
        </p:nvSpPr>
        <p:spPr>
          <a:xfrm rot="18900000">
            <a:off x="2787865" y="4722792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원호 76"/>
          <p:cNvSpPr>
            <a:spLocks noChangeAspect="1"/>
          </p:cNvSpPr>
          <p:nvPr/>
        </p:nvSpPr>
        <p:spPr>
          <a:xfrm rot="4568452">
            <a:off x="2922546" y="4972915"/>
            <a:ext cx="396044" cy="396000"/>
          </a:xfrm>
          <a:prstGeom prst="arc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화살표 연결선 3"/>
          <p:cNvCxnSpPr/>
          <p:nvPr/>
        </p:nvCxnSpPr>
        <p:spPr>
          <a:xfrm>
            <a:off x="2147232" y="1219894"/>
            <a:ext cx="1285559" cy="336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685310" cy="365125"/>
          </a:xfr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404664"/>
            <a:ext cx="4103960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latin typeface="Arial" charset="0"/>
              </a:rPr>
              <a:t>Quark 3-body force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5" name="Text Box 7"/>
          <p:cNvSpPr txBox="1">
            <a:spLocks noChangeArrowheads="1"/>
          </p:cNvSpPr>
          <p:nvPr/>
        </p:nvSpPr>
        <p:spPr bwMode="auto">
          <a:xfrm>
            <a:off x="539552" y="2420888"/>
            <a:ext cx="2088232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Two types</a:t>
            </a:r>
          </a:p>
        </p:txBody>
      </p:sp>
      <p:cxnSp>
        <p:nvCxnSpPr>
          <p:cNvPr id="33" name="직선 연결선 32"/>
          <p:cNvCxnSpPr/>
          <p:nvPr/>
        </p:nvCxnSpPr>
        <p:spPr>
          <a:xfrm>
            <a:off x="7812360" y="1844824"/>
            <a:ext cx="1152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39552" y="3140968"/>
            <a:ext cx="4620544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  - Note, related to 2 Casimir  </a:t>
            </a: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/>
          </p:nvPr>
        </p:nvGraphicFramePr>
        <p:xfrm>
          <a:off x="713556" y="958602"/>
          <a:ext cx="7962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62" name="Equation" r:id="rId3" imgW="4559040" imgH="507960" progId="Equation.DSMT4">
                  <p:embed/>
                </p:oleObj>
              </mc:Choice>
              <mc:Fallback>
                <p:oleObj name="Equation" r:id="rId3" imgW="45590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556" y="958602"/>
                        <a:ext cx="7962900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7"/>
          <p:cNvGraphicFramePr>
            <a:graphicFrameLocks noChangeAspect="1"/>
          </p:cNvGraphicFramePr>
          <p:nvPr>
            <p:extLst/>
          </p:nvPr>
        </p:nvGraphicFramePr>
        <p:xfrm>
          <a:off x="2339752" y="2384227"/>
          <a:ext cx="5398898" cy="54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63" name="Equation" r:id="rId5" imgW="3555720" imgH="355320" progId="Equation.DSMT4">
                  <p:embed/>
                </p:oleObj>
              </mc:Choice>
              <mc:Fallback>
                <p:oleObj name="Equation" r:id="rId5" imgW="35557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384227"/>
                        <a:ext cx="5398898" cy="54071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7"/>
          <p:cNvGraphicFramePr>
            <a:graphicFrameLocks noChangeAspect="1"/>
          </p:cNvGraphicFramePr>
          <p:nvPr>
            <p:extLst/>
          </p:nvPr>
        </p:nvGraphicFramePr>
        <p:xfrm>
          <a:off x="2034483" y="3571105"/>
          <a:ext cx="6266529" cy="65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64" name="Equation" r:id="rId7" imgW="4127400" imgH="431640" progId="Equation.DSMT4">
                  <p:embed/>
                </p:oleObj>
              </mc:Choice>
              <mc:Fallback>
                <p:oleObj name="Equation" r:id="rId7" imgW="41274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4483" y="3571105"/>
                        <a:ext cx="6266529" cy="6565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528" y="4725144"/>
            <a:ext cx="868848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solidFill>
                  <a:srgbClr val="002060"/>
                </a:solidFill>
                <a:latin typeface="Arial" charset="0"/>
                <a:sym typeface="Wingdings" panose="05000000000000000000" pitchFamily="2" charset="2"/>
              </a:rPr>
              <a:t> 3-quark interaction are additive: For color singlet state composed of </a:t>
            </a:r>
            <a:r>
              <a:rPr kumimoji="1" lang="en-US" altLang="ko-KR" sz="1600" i="1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N</a:t>
            </a:r>
            <a:r>
              <a:rPr kumimoji="1" lang="en-US" altLang="ko-KR" sz="1600" i="1" baseline="-25000" dirty="0" err="1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Total</a:t>
            </a:r>
            <a:r>
              <a:rPr kumimoji="1" lang="en-US" altLang="ko-KR" sz="1600" i="1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=N</a:t>
            </a:r>
            <a:r>
              <a:rPr kumimoji="1" lang="en-US" altLang="ko-KR" sz="1600" i="1" baseline="-250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B1</a:t>
            </a:r>
            <a:r>
              <a:rPr kumimoji="1" lang="en-US" altLang="ko-KR" sz="1600" i="1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+N</a:t>
            </a:r>
            <a:r>
              <a:rPr kumimoji="1" lang="en-US" altLang="ko-KR" sz="1600" i="1" baseline="-25000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B2 </a:t>
            </a:r>
            <a:r>
              <a:rPr kumimoji="1" lang="en-US" altLang="ko-KR" sz="1600" i="1" dirty="0" smtClean="0">
                <a:solidFill>
                  <a:srgbClr val="002060"/>
                </a:solidFill>
                <a:latin typeface="Arial" charset="0"/>
                <a:sym typeface="Wingdings" pitchFamily="2" charset="2"/>
              </a:rPr>
              <a:t>quarks</a:t>
            </a:r>
            <a:endParaRPr kumimoji="1" lang="en-US" altLang="ko-KR" sz="1600" i="1" baseline="-25000" dirty="0" smtClean="0">
              <a:solidFill>
                <a:srgbClr val="002060"/>
              </a:solidFill>
              <a:latin typeface="Arial" charset="0"/>
              <a:sym typeface="Wingdings" pitchFamily="2" charset="2"/>
            </a:endParaRPr>
          </a:p>
        </p:txBody>
      </p:sp>
      <p:graphicFrame>
        <p:nvGraphicFramePr>
          <p:cNvPr id="14" name="Object 7"/>
          <p:cNvGraphicFramePr>
            <a:graphicFrameLocks noChangeAspect="1"/>
          </p:cNvGraphicFramePr>
          <p:nvPr>
            <p:extLst/>
          </p:nvPr>
        </p:nvGraphicFramePr>
        <p:xfrm>
          <a:off x="2195736" y="5553670"/>
          <a:ext cx="4059237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65" name="Equation" r:id="rId9" imgW="2323800" imgH="431640" progId="Equation.DSMT4">
                  <p:embed/>
                </p:oleObj>
              </mc:Choice>
              <mc:Fallback>
                <p:oleObj name="Equation" r:id="rId9" imgW="23238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5553670"/>
                        <a:ext cx="4059237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/>
          <p:cNvGraphicFramePr>
            <a:graphicFrameLocks noChangeAspect="1"/>
          </p:cNvGraphicFramePr>
          <p:nvPr>
            <p:extLst/>
          </p:nvPr>
        </p:nvGraphicFramePr>
        <p:xfrm>
          <a:off x="2195736" y="5157192"/>
          <a:ext cx="115411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66" name="Equation" r:id="rId11" imgW="660240" imgH="241200" progId="Equation.DSMT4">
                  <p:embed/>
                </p:oleObj>
              </mc:Choice>
              <mc:Fallback>
                <p:oleObj name="Equation" r:id="rId11" imgW="6602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5157192"/>
                        <a:ext cx="1154113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62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Effects of intrinsic quark three-body force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40141" y="312425"/>
                <a:ext cx="1383785" cy="2893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141" y="312425"/>
                <a:ext cx="1383785" cy="289375"/>
              </a:xfrm>
              <a:prstGeom prst="rect">
                <a:avLst/>
              </a:prstGeom>
              <a:blipFill rotWithShape="0">
                <a:blip r:embed="rId2"/>
                <a:stretch>
                  <a:fillRect l="-2203"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0415" y="899723"/>
            <a:ext cx="2978572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>
                <a:latin typeface="Arial" charset="0"/>
              </a:rPr>
              <a:t>1</a:t>
            </a:r>
            <a:r>
              <a:rPr kumimoji="1" lang="en-US" altLang="ko-KR" dirty="0" smtClean="0">
                <a:latin typeface="Arial" charset="0"/>
              </a:rPr>
              <a:t>) Basic notation</a:t>
            </a:r>
            <a:endParaRPr kumimoji="1" lang="en-US" altLang="ko-KR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932631" y="307249"/>
                <a:ext cx="1383785" cy="2893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31" y="307249"/>
                <a:ext cx="1383785" cy="289375"/>
              </a:xfrm>
              <a:prstGeom prst="rect">
                <a:avLst/>
              </a:prstGeom>
              <a:blipFill rotWithShape="0">
                <a:blip r:embed="rId3"/>
                <a:stretch>
                  <a:fillRect l="-441" b="-18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12" y="1377817"/>
            <a:ext cx="2302875" cy="155846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487" y="1450512"/>
            <a:ext cx="905625" cy="4526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487" y="2022985"/>
            <a:ext cx="957375" cy="3492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515" y="1623990"/>
            <a:ext cx="1397250" cy="5302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51" y="3031196"/>
            <a:ext cx="1552500" cy="7048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82" y="4095573"/>
            <a:ext cx="4062375" cy="43973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12" y="4767201"/>
            <a:ext cx="3079125" cy="9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63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>
                <a:latin typeface="Arial" charset="0"/>
              </a:rPr>
              <a:t> </a:t>
            </a:r>
            <a:r>
              <a:rPr kumimoji="1" lang="en-US" altLang="ko-KR" dirty="0" smtClean="0">
                <a:latin typeface="Arial" charset="0"/>
              </a:rPr>
              <a:t>f –type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intrinsic quark three-body force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40141" y="312425"/>
                <a:ext cx="1383785" cy="2893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141" y="312425"/>
                <a:ext cx="1383785" cy="289375"/>
              </a:xfrm>
              <a:prstGeom prst="rect">
                <a:avLst/>
              </a:prstGeom>
              <a:blipFill rotWithShape="0">
                <a:blip r:embed="rId2"/>
                <a:stretch>
                  <a:fillRect l="-2203"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0414" y="899723"/>
            <a:ext cx="8718050" cy="15758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05000"/>
              </a:lnSpc>
              <a:spcBef>
                <a:spcPct val="50000"/>
              </a:spcBef>
              <a:buAutoNum type="arabicParenR"/>
            </a:pPr>
            <a:r>
              <a:rPr kumimoji="1" lang="en-US" altLang="ko-KR" dirty="0" smtClean="0">
                <a:latin typeface="Arial" charset="0"/>
              </a:rPr>
              <a:t>Consider N</a:t>
            </a:r>
            <a:r>
              <a:rPr kumimoji="1" lang="en-US" altLang="ko-KR" baseline="-25000" dirty="0" smtClean="0">
                <a:latin typeface="Arial" charset="0"/>
              </a:rPr>
              <a:t>1</a:t>
            </a:r>
            <a:r>
              <a:rPr kumimoji="1" lang="en-US" altLang="ko-KR" dirty="0" smtClean="0">
                <a:latin typeface="Arial" charset="0"/>
              </a:rPr>
              <a:t> quarks and N</a:t>
            </a:r>
            <a:r>
              <a:rPr kumimoji="1" lang="en-US" altLang="ko-KR" baseline="-25000" dirty="0" smtClean="0">
                <a:latin typeface="Arial" charset="0"/>
              </a:rPr>
              <a:t>2</a:t>
            </a:r>
            <a:r>
              <a:rPr kumimoji="1" lang="en-US" altLang="ko-KR" dirty="0" smtClean="0">
                <a:latin typeface="Arial" charset="0"/>
              </a:rPr>
              <a:t> antiquarks so that </a:t>
            </a:r>
            <a:r>
              <a:rPr kumimoji="1" lang="en-US" altLang="ko-KR" dirty="0">
                <a:latin typeface="Arial" charset="0"/>
              </a:rPr>
              <a:t>N= </a:t>
            </a:r>
            <a:r>
              <a:rPr kumimoji="1" lang="en-US" altLang="ko-KR" dirty="0" smtClean="0">
                <a:latin typeface="Arial" charset="0"/>
              </a:rPr>
              <a:t>N</a:t>
            </a:r>
            <a:r>
              <a:rPr kumimoji="1" lang="en-US" altLang="ko-KR" baseline="-25000" dirty="0" smtClean="0">
                <a:latin typeface="Arial" charset="0"/>
              </a:rPr>
              <a:t>1</a:t>
            </a:r>
            <a:r>
              <a:rPr kumimoji="1" lang="en-US" altLang="ko-KR" dirty="0" smtClean="0">
                <a:latin typeface="Arial" charset="0"/>
              </a:rPr>
              <a:t>+N</a:t>
            </a:r>
            <a:r>
              <a:rPr kumimoji="1" lang="en-US" altLang="ko-KR" baseline="-25000" dirty="0" smtClean="0">
                <a:latin typeface="Arial" charset="0"/>
              </a:rPr>
              <a:t>2</a:t>
            </a:r>
            <a:r>
              <a:rPr kumimoji="1" lang="en-US" altLang="ko-KR" dirty="0" smtClean="0">
                <a:latin typeface="Arial" charset="0"/>
              </a:rPr>
              <a:t> 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>
                <a:latin typeface="Arial" charset="0"/>
              </a:rPr>
              <a:t> </a:t>
            </a:r>
            <a:r>
              <a:rPr kumimoji="1" lang="en-US" altLang="ko-KR" dirty="0" smtClean="0">
                <a:latin typeface="Arial" charset="0"/>
              </a:rPr>
              <a:t>   </a:t>
            </a:r>
            <a:r>
              <a:rPr kumimoji="1" lang="en-US" altLang="ko-KR" sz="1600" dirty="0" smtClean="0">
                <a:latin typeface="Arial" charset="0"/>
              </a:rPr>
              <a:t>we want to calculate                                       , where the subscripts denote “j” quark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endParaRPr kumimoji="1" lang="en-US" altLang="ko-KR" sz="1600" dirty="0">
              <a:latin typeface="Arial" charset="0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 Start from  </a:t>
            </a:r>
            <a:endParaRPr kumimoji="1" lang="en-US" altLang="ko-KR" sz="1600" dirty="0">
              <a:latin typeface="Arial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19" y="1305988"/>
            <a:ext cx="1966500" cy="5432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2015167"/>
            <a:ext cx="1086750" cy="56906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213240"/>
            <a:ext cx="4372875" cy="122866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31" y="2661937"/>
            <a:ext cx="4062375" cy="439733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148064" y="3889647"/>
            <a:ext cx="1974995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= T</a:t>
            </a:r>
            <a:r>
              <a:rPr kumimoji="1" lang="en-US" altLang="ko-KR" sz="1600" baseline="-25000" dirty="0" smtClean="0">
                <a:latin typeface="Arial" charset="0"/>
              </a:rPr>
              <a:t>1</a:t>
            </a:r>
            <a:r>
              <a:rPr kumimoji="1" lang="en-US" altLang="ko-KR" sz="1600" dirty="0" smtClean="0">
                <a:latin typeface="Arial" charset="0"/>
              </a:rPr>
              <a:t>  + T</a:t>
            </a:r>
            <a:r>
              <a:rPr kumimoji="1" lang="en-US" altLang="ko-KR" sz="1600" baseline="-25000" dirty="0" smtClean="0">
                <a:latin typeface="Arial" charset="0"/>
              </a:rPr>
              <a:t>1-2</a:t>
            </a:r>
            <a:r>
              <a:rPr kumimoji="1" lang="en-US" altLang="ko-KR" sz="1600" dirty="0" smtClean="0">
                <a:latin typeface="Arial" charset="0"/>
              </a:rPr>
              <a:t> + T</a:t>
            </a:r>
            <a:r>
              <a:rPr kumimoji="1" lang="en-US" altLang="ko-KR" sz="1600" baseline="-25000" dirty="0" smtClean="0">
                <a:latin typeface="Arial" charset="0"/>
              </a:rPr>
              <a:t>1-3</a:t>
            </a:r>
            <a:endParaRPr kumimoji="1" lang="en-US" altLang="ko-KR" sz="1600" baseline="-25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1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40141" y="312425"/>
                <a:ext cx="1383785" cy="2893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141" y="312425"/>
                <a:ext cx="1383785" cy="289375"/>
              </a:xfrm>
              <a:prstGeom prst="rect">
                <a:avLst/>
              </a:prstGeom>
              <a:blipFill rotWithShape="0">
                <a:blip r:embed="rId2"/>
                <a:stretch>
                  <a:fillRect l="-2203" b="-3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15735"/>
            <a:ext cx="4372875" cy="1228667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51520" y="2067621"/>
            <a:ext cx="1974995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T</a:t>
            </a:r>
            <a:r>
              <a:rPr kumimoji="1" lang="en-US" altLang="ko-KR" sz="1600" baseline="-25000" dirty="0" smtClean="0">
                <a:latin typeface="Arial" charset="0"/>
              </a:rPr>
              <a:t>1-2</a:t>
            </a:r>
            <a:r>
              <a:rPr kumimoji="1" lang="en-US" altLang="ko-KR" sz="1600" dirty="0" smtClean="0">
                <a:latin typeface="Arial" charset="0"/>
              </a:rPr>
              <a:t> =</a:t>
            </a:r>
            <a:endParaRPr kumimoji="1" lang="en-US" altLang="ko-KR" sz="1600" baseline="-25000" dirty="0">
              <a:latin typeface="Arial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067621"/>
            <a:ext cx="4191750" cy="3601934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220072" y="2067880"/>
            <a:ext cx="1974995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T</a:t>
            </a:r>
            <a:r>
              <a:rPr kumimoji="1" lang="en-US" altLang="ko-KR" sz="1600" baseline="-25000" dirty="0" smtClean="0">
                <a:latin typeface="Arial" charset="0"/>
              </a:rPr>
              <a:t>1-3 </a:t>
            </a:r>
            <a:r>
              <a:rPr kumimoji="1" lang="en-US" altLang="ko-KR" sz="1600" dirty="0" smtClean="0">
                <a:latin typeface="Arial" charset="0"/>
              </a:rPr>
              <a:t>=</a:t>
            </a:r>
            <a:endParaRPr kumimoji="1" lang="en-US" altLang="ko-KR" sz="1600" baseline="-25000" dirty="0">
              <a:latin typeface="Arial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176" y="2067621"/>
            <a:ext cx="1759500" cy="9506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201" y="6019843"/>
            <a:ext cx="1966500" cy="543200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88793" y="6019843"/>
            <a:ext cx="5539391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Therefore                                        = 0</a:t>
            </a:r>
            <a:endParaRPr kumimoji="1" lang="en-US" altLang="ko-KR" sz="1600" baseline="-25000" dirty="0">
              <a:latin typeface="Arial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397965" y="1366180"/>
            <a:ext cx="1974995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= T</a:t>
            </a:r>
            <a:r>
              <a:rPr kumimoji="1" lang="en-US" altLang="ko-KR" sz="1600" baseline="-25000" dirty="0" smtClean="0">
                <a:latin typeface="Arial" charset="0"/>
              </a:rPr>
              <a:t>1</a:t>
            </a:r>
            <a:r>
              <a:rPr kumimoji="1" lang="en-US" altLang="ko-KR" sz="1600" dirty="0" smtClean="0">
                <a:latin typeface="Arial" charset="0"/>
              </a:rPr>
              <a:t>  + T</a:t>
            </a:r>
            <a:r>
              <a:rPr kumimoji="1" lang="en-US" altLang="ko-KR" sz="1600" baseline="-25000" dirty="0" smtClean="0">
                <a:latin typeface="Arial" charset="0"/>
              </a:rPr>
              <a:t>1-2</a:t>
            </a:r>
            <a:r>
              <a:rPr kumimoji="1" lang="en-US" altLang="ko-KR" sz="1600" dirty="0" smtClean="0">
                <a:latin typeface="Arial" charset="0"/>
              </a:rPr>
              <a:t> + T</a:t>
            </a:r>
            <a:r>
              <a:rPr kumimoji="1" lang="en-US" altLang="ko-KR" sz="1600" baseline="-25000" dirty="0" smtClean="0">
                <a:latin typeface="Arial" charset="0"/>
              </a:rPr>
              <a:t>1-3</a:t>
            </a:r>
            <a:endParaRPr kumimoji="1" lang="en-US" altLang="ko-KR" sz="1600" baseline="-25000" dirty="0">
              <a:latin typeface="Arial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63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>
                <a:latin typeface="Arial" charset="0"/>
              </a:rPr>
              <a:t> </a:t>
            </a:r>
            <a:r>
              <a:rPr kumimoji="1" lang="en-US" altLang="ko-KR" dirty="0" smtClean="0">
                <a:latin typeface="Arial" charset="0"/>
              </a:rPr>
              <a:t>f –type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intrinsic quark three-body force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>
                <a:latin typeface="Arial" charset="0"/>
              </a:rPr>
              <a:t> d</a:t>
            </a:r>
            <a:r>
              <a:rPr kumimoji="1" lang="en-US" altLang="ko-KR" dirty="0" smtClean="0">
                <a:latin typeface="Arial" charset="0"/>
              </a:rPr>
              <a:t> –type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intrinsic quark three-body force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0414" y="899723"/>
            <a:ext cx="8718050" cy="15758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05000"/>
              </a:lnSpc>
              <a:spcBef>
                <a:spcPct val="50000"/>
              </a:spcBef>
              <a:buAutoNum type="arabicParenR"/>
            </a:pPr>
            <a:r>
              <a:rPr kumimoji="1" lang="en-US" altLang="ko-KR" dirty="0" smtClean="0">
                <a:latin typeface="Arial" charset="0"/>
              </a:rPr>
              <a:t>Consider N</a:t>
            </a:r>
            <a:r>
              <a:rPr kumimoji="1" lang="en-US" altLang="ko-KR" baseline="-25000" dirty="0" smtClean="0">
                <a:latin typeface="Arial" charset="0"/>
              </a:rPr>
              <a:t>1</a:t>
            </a:r>
            <a:r>
              <a:rPr kumimoji="1" lang="en-US" altLang="ko-KR" dirty="0" smtClean="0">
                <a:latin typeface="Arial" charset="0"/>
              </a:rPr>
              <a:t> quarks and N</a:t>
            </a:r>
            <a:r>
              <a:rPr kumimoji="1" lang="en-US" altLang="ko-KR" baseline="-25000" dirty="0" smtClean="0">
                <a:latin typeface="Arial" charset="0"/>
              </a:rPr>
              <a:t>2</a:t>
            </a:r>
            <a:r>
              <a:rPr kumimoji="1" lang="en-US" altLang="ko-KR" dirty="0" smtClean="0">
                <a:latin typeface="Arial" charset="0"/>
              </a:rPr>
              <a:t> antiquarks so that </a:t>
            </a:r>
            <a:r>
              <a:rPr kumimoji="1" lang="en-US" altLang="ko-KR" dirty="0">
                <a:latin typeface="Arial" charset="0"/>
              </a:rPr>
              <a:t>N= </a:t>
            </a:r>
            <a:r>
              <a:rPr kumimoji="1" lang="en-US" altLang="ko-KR" dirty="0" smtClean="0">
                <a:latin typeface="Arial" charset="0"/>
              </a:rPr>
              <a:t>N</a:t>
            </a:r>
            <a:r>
              <a:rPr kumimoji="1" lang="en-US" altLang="ko-KR" baseline="-25000" dirty="0" smtClean="0">
                <a:latin typeface="Arial" charset="0"/>
              </a:rPr>
              <a:t>1</a:t>
            </a:r>
            <a:r>
              <a:rPr kumimoji="1" lang="en-US" altLang="ko-KR" dirty="0" smtClean="0">
                <a:latin typeface="Arial" charset="0"/>
              </a:rPr>
              <a:t>+N</a:t>
            </a:r>
            <a:r>
              <a:rPr kumimoji="1" lang="en-US" altLang="ko-KR" baseline="-25000" dirty="0" smtClean="0">
                <a:latin typeface="Arial" charset="0"/>
              </a:rPr>
              <a:t>2</a:t>
            </a:r>
            <a:r>
              <a:rPr kumimoji="1" lang="en-US" altLang="ko-KR" dirty="0" smtClean="0">
                <a:latin typeface="Arial" charset="0"/>
              </a:rPr>
              <a:t> .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>
                <a:latin typeface="Arial" charset="0"/>
              </a:rPr>
              <a:t> </a:t>
            </a:r>
            <a:r>
              <a:rPr kumimoji="1" lang="en-US" altLang="ko-KR" dirty="0" smtClean="0">
                <a:latin typeface="Arial" charset="0"/>
              </a:rPr>
              <a:t>   </a:t>
            </a:r>
            <a:r>
              <a:rPr kumimoji="1" lang="en-US" altLang="ko-KR" sz="1600" dirty="0" smtClean="0">
                <a:latin typeface="Arial" charset="0"/>
              </a:rPr>
              <a:t>we want to calculate                                       , where the subscripts denote “j” quark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endParaRPr kumimoji="1" lang="en-US" altLang="ko-KR" sz="1600" dirty="0">
              <a:latin typeface="Arial" charset="0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    Start from  </a:t>
            </a:r>
            <a:endParaRPr kumimoji="1" lang="en-US" altLang="ko-KR" sz="1600" dirty="0">
              <a:latin typeface="Arial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015167"/>
            <a:ext cx="1086750" cy="569067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148064" y="3889647"/>
            <a:ext cx="1974995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= T</a:t>
            </a:r>
            <a:r>
              <a:rPr kumimoji="1" lang="en-US" altLang="ko-KR" sz="1600" baseline="-25000" dirty="0">
                <a:latin typeface="Arial" charset="0"/>
              </a:rPr>
              <a:t>2</a:t>
            </a:r>
            <a:r>
              <a:rPr kumimoji="1" lang="en-US" altLang="ko-KR" sz="1600" dirty="0" smtClean="0">
                <a:latin typeface="Arial" charset="0"/>
              </a:rPr>
              <a:t>  + T</a:t>
            </a:r>
            <a:r>
              <a:rPr kumimoji="1" lang="en-US" altLang="ko-KR" sz="1600" baseline="-25000" dirty="0" smtClean="0">
                <a:latin typeface="Arial" charset="0"/>
              </a:rPr>
              <a:t>2-2</a:t>
            </a:r>
            <a:r>
              <a:rPr kumimoji="1" lang="en-US" altLang="ko-KR" sz="1600" dirty="0" smtClean="0">
                <a:latin typeface="Arial" charset="0"/>
              </a:rPr>
              <a:t> + T</a:t>
            </a:r>
            <a:r>
              <a:rPr kumimoji="1" lang="en-US" altLang="ko-KR" sz="1600" baseline="-25000" dirty="0" smtClean="0">
                <a:latin typeface="Arial" charset="0"/>
              </a:rPr>
              <a:t>3-3</a:t>
            </a:r>
            <a:endParaRPr kumimoji="1" lang="en-US" altLang="ko-KR" sz="1600" baseline="-25000" dirty="0">
              <a:latin typeface="Arial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340768"/>
            <a:ext cx="1914750" cy="53673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05" y="2015167"/>
            <a:ext cx="2975625" cy="9312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67" y="3273512"/>
            <a:ext cx="4165875" cy="11252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94678"/>
            <a:ext cx="1914750" cy="536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64088" y="307249"/>
                <a:ext cx="1383785" cy="2893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07249"/>
                <a:ext cx="1383785" cy="289375"/>
              </a:xfrm>
              <a:prstGeom prst="rect">
                <a:avLst/>
              </a:prstGeom>
              <a:blipFill rotWithShape="0">
                <a:blip r:embed="rId6"/>
                <a:stretch>
                  <a:fillRect l="-441" b="-18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33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Effects of intrinsic quark three-body force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56840" y="1923642"/>
            <a:ext cx="6544598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T</a:t>
            </a:r>
            <a:r>
              <a:rPr kumimoji="1" lang="en-US" altLang="ko-KR" sz="1600" baseline="-25000" dirty="0" smtClean="0">
                <a:latin typeface="Arial" charset="0"/>
              </a:rPr>
              <a:t>2-2</a:t>
            </a:r>
            <a:r>
              <a:rPr kumimoji="1" lang="en-US" altLang="ko-KR" sz="1600" dirty="0" smtClean="0">
                <a:latin typeface="Arial" charset="0"/>
              </a:rPr>
              <a:t>  should be divided according to quark and antiquarks </a:t>
            </a:r>
            <a:endParaRPr kumimoji="1" lang="en-US" altLang="ko-KR" sz="1600" baseline="-250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64088" y="331313"/>
                <a:ext cx="1383785" cy="2893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altLang="ko-KR" i="1" dirty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ko-KR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31313"/>
                <a:ext cx="1383785" cy="289375"/>
              </a:xfrm>
              <a:prstGeom prst="rect">
                <a:avLst/>
              </a:prstGeom>
              <a:blipFill rotWithShape="0">
                <a:blip r:embed="rId2"/>
                <a:stretch>
                  <a:fillRect l="-441" b="-18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220071" y="1274759"/>
            <a:ext cx="1974995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= T</a:t>
            </a:r>
            <a:r>
              <a:rPr kumimoji="1" lang="en-US" altLang="ko-KR" sz="1600" baseline="-25000" dirty="0">
                <a:latin typeface="Arial" charset="0"/>
              </a:rPr>
              <a:t>2</a:t>
            </a:r>
            <a:r>
              <a:rPr kumimoji="1" lang="en-US" altLang="ko-KR" sz="1600" dirty="0" smtClean="0">
                <a:latin typeface="Arial" charset="0"/>
              </a:rPr>
              <a:t>  + T</a:t>
            </a:r>
            <a:r>
              <a:rPr kumimoji="1" lang="en-US" altLang="ko-KR" sz="1600" baseline="-25000" dirty="0" smtClean="0">
                <a:latin typeface="Arial" charset="0"/>
              </a:rPr>
              <a:t>2-2</a:t>
            </a:r>
            <a:r>
              <a:rPr kumimoji="1" lang="en-US" altLang="ko-KR" sz="1600" dirty="0" smtClean="0">
                <a:latin typeface="Arial" charset="0"/>
              </a:rPr>
              <a:t> + T</a:t>
            </a:r>
            <a:r>
              <a:rPr kumimoji="1" lang="en-US" altLang="ko-KR" sz="1600" baseline="-25000" dirty="0" smtClean="0">
                <a:latin typeface="Arial" charset="0"/>
              </a:rPr>
              <a:t>3-3</a:t>
            </a:r>
            <a:endParaRPr kumimoji="1" lang="en-US" altLang="ko-KR" sz="1600" baseline="-25000" dirty="0">
              <a:latin typeface="Arial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1" y="729415"/>
            <a:ext cx="4165875" cy="113813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51" y="2234077"/>
            <a:ext cx="7917751" cy="46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6" y="-12389"/>
            <a:ext cx="5847751" cy="24056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7" y="1685877"/>
            <a:ext cx="3441375" cy="7048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6" y="2389886"/>
            <a:ext cx="6028876" cy="31492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5403000"/>
            <a:ext cx="5252626" cy="1455000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79512" y="5539153"/>
            <a:ext cx="6544598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Adding all T</a:t>
            </a:r>
            <a:r>
              <a:rPr kumimoji="1" lang="en-US" altLang="ko-KR" sz="1600" baseline="-25000" dirty="0" smtClean="0">
                <a:latin typeface="Arial" charset="0"/>
              </a:rPr>
              <a:t>2-2</a:t>
            </a:r>
            <a:r>
              <a:rPr kumimoji="1" lang="en-US" altLang="ko-KR" sz="1600" dirty="0" smtClean="0">
                <a:latin typeface="Arial" charset="0"/>
              </a:rPr>
              <a:t>  =</a:t>
            </a:r>
            <a:endParaRPr kumimoji="1" lang="en-US" altLang="ko-KR" sz="1600" baseline="-25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4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57" y="400467"/>
            <a:ext cx="2742750" cy="944133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11560" y="404664"/>
            <a:ext cx="1974995" cy="33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</a:rPr>
              <a:t>T</a:t>
            </a:r>
            <a:r>
              <a:rPr kumimoji="1" lang="en-US" altLang="ko-KR" sz="1600" baseline="-25000" dirty="0" smtClean="0">
                <a:latin typeface="Arial" charset="0"/>
              </a:rPr>
              <a:t>3-3   </a:t>
            </a:r>
            <a:r>
              <a:rPr kumimoji="1" lang="en-US" altLang="ko-KR" sz="1600" dirty="0" smtClean="0">
                <a:latin typeface="Arial" charset="0"/>
              </a:rPr>
              <a:t>=</a:t>
            </a:r>
            <a:r>
              <a:rPr kumimoji="1" lang="en-US" altLang="ko-KR" sz="1600" baseline="-25000" dirty="0" smtClean="0">
                <a:latin typeface="Arial" charset="0"/>
              </a:rPr>
              <a:t> </a:t>
            </a:r>
            <a:endParaRPr kumimoji="1" lang="en-US" altLang="ko-KR" sz="1600" baseline="-25000" dirty="0">
              <a:latin typeface="Arial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06" y="2132856"/>
            <a:ext cx="7866001" cy="7889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33" y="3353536"/>
            <a:ext cx="8280001" cy="96353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33" y="4900209"/>
            <a:ext cx="5744251" cy="2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9552" y="2103239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 dirty="0" smtClean="0">
                <a:latin typeface="Verdana" pitchFamily="34" charset="0"/>
              </a:rPr>
              <a:t>Few words on “</a:t>
            </a:r>
            <a:r>
              <a:rPr lang="en-US" altLang="ko-KR" sz="2400" dirty="0" err="1" smtClean="0">
                <a:latin typeface="Verdana" pitchFamily="34" charset="0"/>
              </a:rPr>
              <a:t>Multiquark</a:t>
            </a:r>
            <a:r>
              <a:rPr lang="en-US" altLang="ko-KR" sz="2400" dirty="0" smtClean="0">
                <a:latin typeface="Verdana" pitchFamily="34" charset="0"/>
              </a:rPr>
              <a:t> states”</a:t>
            </a:r>
          </a:p>
        </p:txBody>
      </p:sp>
      <p:pic>
        <p:nvPicPr>
          <p:cNvPr id="140290" name="Picture 2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2" name="Picture 4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4" name="Picture 6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7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309514"/>
            <a:ext cx="4103960" cy="363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Color-spin interaction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51" name="Object 7"/>
          <p:cNvGraphicFramePr>
            <a:graphicFrameLocks noChangeAspect="1"/>
          </p:cNvGraphicFramePr>
          <p:nvPr>
            <p:extLst/>
          </p:nvPr>
        </p:nvGraphicFramePr>
        <p:xfrm>
          <a:off x="755650" y="885825"/>
          <a:ext cx="707548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6" name="Equation" r:id="rId3" imgW="4051080" imgH="507960" progId="Equation.DSMT4">
                  <p:embed/>
                </p:oleObj>
              </mc:Choice>
              <mc:Fallback>
                <p:oleObj name="Equation" r:id="rId3" imgW="40510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885825"/>
                        <a:ext cx="7075488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직선 연결선 32"/>
          <p:cNvCxnSpPr/>
          <p:nvPr/>
        </p:nvCxnSpPr>
        <p:spPr>
          <a:xfrm>
            <a:off x="5508104" y="1772816"/>
            <a:ext cx="15600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표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112882"/>
              </p:ext>
            </p:extLst>
          </p:nvPr>
        </p:nvGraphicFramePr>
        <p:xfrm>
          <a:off x="4104451" y="2363093"/>
          <a:ext cx="4932045" cy="1516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093"/>
                <a:gridCol w="515744"/>
                <a:gridCol w="515744"/>
                <a:gridCol w="515744"/>
                <a:gridCol w="515744"/>
                <a:gridCol w="515744"/>
                <a:gridCol w="515744"/>
                <a:gridCol w="515744"/>
                <a:gridCol w="515744"/>
              </a:tblGrid>
              <a:tr h="3330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i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endParaRPr lang="ko-KR" altLang="en-US" sz="1600" i="1" dirty="0">
                        <a:solidFill>
                          <a:srgbClr val="FF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i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2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</a:rPr>
                        <a:t>Color</a:t>
                      </a:r>
                      <a:endParaRPr lang="ko-KR" altLang="en-US" sz="1200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2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</a:rPr>
                        <a:t>Flavor</a:t>
                      </a:r>
                      <a:endParaRPr lang="ko-KR" altLang="en-US" sz="1200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20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aseline="0" dirty="0" smtClean="0">
                          <a:solidFill>
                            <a:schemeClr val="tx2"/>
                          </a:solidFill>
                        </a:rPr>
                        <a:t>Spin</a:t>
                      </a:r>
                      <a:endParaRPr lang="ko-KR" altLang="en-US" sz="1200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A(1)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S(3)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S(3)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A(1)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277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i="1" dirty="0" smtClean="0">
                          <a:solidFill>
                            <a:schemeClr val="tx2"/>
                          </a:solidFill>
                        </a:rPr>
                        <a:t>K</a:t>
                      </a:r>
                      <a:endParaRPr lang="ko-KR" altLang="en-US" sz="1400" i="1" baseline="-250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-8</a:t>
                      </a:r>
                      <a:endParaRPr lang="ko-KR" altLang="en-US" sz="12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-4/3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8/3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-16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16/3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2"/>
                          </a:solidFill>
                        </a:rPr>
                        <a:t>-2/3</a:t>
                      </a:r>
                      <a:endParaRPr lang="ko-KR" altLang="en-US" sz="1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>
            <p:extLst/>
          </p:nvPr>
        </p:nvGraphicFramePr>
        <p:xfrm>
          <a:off x="903417" y="3299197"/>
          <a:ext cx="25495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7" name="Equation" r:id="rId5" imgW="1460160" imgH="444240" progId="Equation.DSMT4">
                  <p:embed/>
                </p:oleObj>
              </mc:Choice>
              <mc:Fallback>
                <p:oleObj name="Equation" r:id="rId5" imgW="14601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417" y="3299197"/>
                        <a:ext cx="254952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244973" y="2361815"/>
            <a:ext cx="4523941" cy="289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Color-spin interaction for 2 body: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273928" y="4581128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For </a:t>
            </a:r>
            <a:r>
              <a:rPr kumimoji="1" lang="en-US" altLang="ko-KR" sz="1600" i="1" dirty="0" smtClean="0">
                <a:latin typeface="Verdana" pitchFamily="34" charset="0"/>
                <a:sym typeface="Wingdings" panose="05000000000000000000" pitchFamily="2" charset="2"/>
              </a:rPr>
              <a:t>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quarks, Color-Spin interaction is NOT proportional to </a:t>
            </a:r>
            <a:r>
              <a:rPr kumimoji="1" lang="en-US" altLang="ko-KR" sz="1600" i="1" dirty="0" smtClean="0">
                <a:latin typeface="Verdana" pitchFamily="34" charset="0"/>
                <a:sym typeface="Wingdings" panose="05000000000000000000" pitchFamily="2" charset="2"/>
              </a:rPr>
              <a:t>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377441"/>
              </p:ext>
            </p:extLst>
          </p:nvPr>
        </p:nvGraphicFramePr>
        <p:xfrm>
          <a:off x="903417" y="4953376"/>
          <a:ext cx="72786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8" name="Equation" r:id="rId7" imgW="4724280" imgH="253800" progId="Equation.DSMT4">
                  <p:embed/>
                </p:oleObj>
              </mc:Choice>
              <mc:Fallback>
                <p:oleObj name="Equation" r:id="rId7" imgW="47242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417" y="4953376"/>
                        <a:ext cx="7278688" cy="3921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직선 화살표 연결선 4"/>
          <p:cNvCxnSpPr/>
          <p:nvPr/>
        </p:nvCxnSpPr>
        <p:spPr>
          <a:xfrm>
            <a:off x="3455373" y="3704823"/>
            <a:ext cx="46855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41"/>
          <p:cNvSpPr>
            <a:spLocks noChangeArrowheads="1"/>
          </p:cNvSpPr>
          <p:nvPr/>
        </p:nvSpPr>
        <p:spPr bwMode="auto">
          <a:xfrm>
            <a:off x="8020313" y="2368758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1" name="Oval 45"/>
          <p:cNvSpPr>
            <a:spLocks noChangeArrowheads="1"/>
          </p:cNvSpPr>
          <p:nvPr/>
        </p:nvSpPr>
        <p:spPr bwMode="auto">
          <a:xfrm>
            <a:off x="7645464" y="2368758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2" name="Oval 44"/>
          <p:cNvSpPr>
            <a:spLocks noChangeArrowheads="1"/>
          </p:cNvSpPr>
          <p:nvPr/>
        </p:nvSpPr>
        <p:spPr bwMode="auto">
          <a:xfrm>
            <a:off x="5602425" y="2367540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5" name="Oval 45"/>
          <p:cNvSpPr>
            <a:spLocks noChangeArrowheads="1"/>
          </p:cNvSpPr>
          <p:nvPr/>
        </p:nvSpPr>
        <p:spPr bwMode="auto">
          <a:xfrm>
            <a:off x="5973900" y="2367540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q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" name="위로 굽은 화살표 2"/>
          <p:cNvSpPr/>
          <p:nvPr/>
        </p:nvSpPr>
        <p:spPr>
          <a:xfrm rot="5400000">
            <a:off x="5150260" y="4022747"/>
            <a:ext cx="174766" cy="1791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5565034" y="4031400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8" name="Oval 34"/>
          <p:cNvSpPr>
            <a:spLocks noChangeArrowheads="1"/>
          </p:cNvSpPr>
          <p:nvPr/>
        </p:nvSpPr>
        <p:spPr bwMode="auto">
          <a:xfrm>
            <a:off x="5913464" y="4031400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7" name="Oval 43"/>
          <p:cNvSpPr>
            <a:spLocks noChangeArrowheads="1"/>
          </p:cNvSpPr>
          <p:nvPr/>
        </p:nvSpPr>
        <p:spPr bwMode="auto">
          <a:xfrm>
            <a:off x="5449975" y="3935570"/>
            <a:ext cx="820400" cy="49160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8" name="Text Box 53"/>
          <p:cNvSpPr txBox="1">
            <a:spLocks noChangeArrowheads="1"/>
          </p:cNvSpPr>
          <p:nvPr/>
        </p:nvSpPr>
        <p:spPr bwMode="auto">
          <a:xfrm>
            <a:off x="870406" y="5538141"/>
            <a:ext cx="3008131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Proton 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283475"/>
              </p:ext>
            </p:extLst>
          </p:nvPr>
        </p:nvGraphicFramePr>
        <p:xfrm>
          <a:off x="2087788" y="5507512"/>
          <a:ext cx="7826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79" name="Equation" r:id="rId9" imgW="482400" imgH="177480" progId="Equation.DSMT4">
                  <p:embed/>
                </p:oleObj>
              </mc:Choice>
              <mc:Fallback>
                <p:oleObj name="Equation" r:id="rId9" imgW="4824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788" y="5507512"/>
                        <a:ext cx="782637" cy="288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870406" y="6031146"/>
            <a:ext cx="3008131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Delta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5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258893"/>
              </p:ext>
            </p:extLst>
          </p:nvPr>
        </p:nvGraphicFramePr>
        <p:xfrm>
          <a:off x="2087788" y="6020395"/>
          <a:ext cx="7826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80" name="Equation" r:id="rId11" imgW="482400" imgH="177480" progId="Equation.DSMT4">
                  <p:embed/>
                </p:oleObj>
              </mc:Choice>
              <mc:Fallback>
                <p:oleObj name="Equation" r:id="rId11" imgW="4824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788" y="6020395"/>
                        <a:ext cx="782637" cy="288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오른쪽 중괄호 6"/>
          <p:cNvSpPr/>
          <p:nvPr/>
        </p:nvSpPr>
        <p:spPr>
          <a:xfrm>
            <a:off x="3102654" y="5708508"/>
            <a:ext cx="287536" cy="4302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170925"/>
              </p:ext>
            </p:extLst>
          </p:nvPr>
        </p:nvGraphicFramePr>
        <p:xfrm>
          <a:off x="3730848" y="5739283"/>
          <a:ext cx="30734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81" name="Equation" r:id="rId13" imgW="1993680" imgH="228600" progId="Equation.DSMT4">
                  <p:embed/>
                </p:oleObj>
              </mc:Choice>
              <mc:Fallback>
                <p:oleObj name="Equation" r:id="rId13" imgW="1993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848" y="5739283"/>
                        <a:ext cx="3073400" cy="3540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위로 굽은 화살표 26"/>
          <p:cNvSpPr/>
          <p:nvPr/>
        </p:nvSpPr>
        <p:spPr>
          <a:xfrm rot="5400000">
            <a:off x="7203350" y="4044126"/>
            <a:ext cx="174766" cy="1791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7503527" y="4058225"/>
            <a:ext cx="956905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400" dirty="0" smtClean="0">
                <a:solidFill>
                  <a:srgbClr val="0070C0"/>
                </a:solidFill>
                <a:latin typeface="Verdana" pitchFamily="34" charset="0"/>
              </a:rPr>
              <a:t>meson</a:t>
            </a:r>
            <a:r>
              <a:rPr kumimoji="1" lang="en-US" altLang="ko-KR" sz="1400" dirty="0" smtClean="0">
                <a:solidFill>
                  <a:schemeClr val="accent1"/>
                </a:solidFill>
                <a:latin typeface="Verdana" pitchFamily="34" charset="0"/>
              </a:rPr>
              <a:t> </a:t>
            </a:r>
            <a:endParaRPr kumimoji="1" lang="en-US" altLang="ko-KR" sz="1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7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 spin interaction  - General remarks  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412333" y="116632"/>
                <a:ext cx="1892056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ko-KR" b="0" i="1" dirty="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ko-KR" b="0" i="1" dirty="0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altLang="ko-KR" b="0" i="0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altLang="ko-KR" dirty="0">
                                  <a:latin typeface="Symbol" panose="05050102010706020507" pitchFamily="18" charset="2"/>
                                </a:rPr>
                                <m:t>l</m:t>
                              </m:r>
                            </m:e>
                            <m:sub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b="0" i="1" dirty="0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altLang="ko-KR" dirty="0">
                                  <a:latin typeface="Symbol" panose="05050102010706020507" pitchFamily="18" charset="2"/>
                                </a:rPr>
                                <m:t>l</m:t>
                              </m:r>
                            </m:e>
                            <m:sub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altLang="ko-KR" i="1" dirty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altLang="ko-KR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altLang="ko-KR" b="0" i="0" dirty="0" smtClean="0">
                                  <a:latin typeface="Symbol" panose="05050102010706020507" pitchFamily="18" charset="2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altLang="ko-KR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ko-KR" i="1" dirty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nor/>
                                </m:rPr>
                                <a:rPr lang="en-US" altLang="ko-KR" b="0" i="0" dirty="0" smtClean="0">
                                  <a:latin typeface="Symbol" panose="05050102010706020507" pitchFamily="18" charset="2"/>
                                </a:rPr>
                                <m:t>s</m:t>
                              </m:r>
                            </m:e>
                            <m:sub>
                              <m:r>
                                <a:rPr lang="en-US" altLang="ko-KR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ko-KR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en-US" altLang="ko-K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333" y="116632"/>
                <a:ext cx="1892056" cy="70352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0" y="833174"/>
            <a:ext cx="2978572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</a:rPr>
              <a:t>) Part of a larger group</a:t>
            </a:r>
            <a:endParaRPr kumimoji="1" lang="en-US" altLang="ko-KR" dirty="0">
              <a:solidFill>
                <a:srgbClr val="FF0000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7"/>
              <p:cNvSpPr txBox="1">
                <a:spLocks noChangeArrowheads="1"/>
              </p:cNvSpPr>
              <p:nvPr/>
            </p:nvSpPr>
            <p:spPr bwMode="auto">
              <a:xfrm>
                <a:off x="166812" y="1268760"/>
                <a:ext cx="8857232" cy="4498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 smtClean="0">
                    <a:latin typeface="Verdana" pitchFamily="34" charset="0"/>
                  </a:rPr>
                  <a:t>- Color: SU(3)  and 8 generators</a:t>
                </a:r>
                <a14:m>
                  <m:oMath xmlns:m="http://schemas.openxmlformats.org/officeDocument/2006/math">
                    <m:r>
                      <a:rPr lang="en-US" altLang="ko-KR" sz="1600" b="0" i="0" dirty="0" smtClean="0">
                        <a:latin typeface="Cambria Math" panose="02040503050406030204" pitchFamily="18" charset="0"/>
                      </a:rPr>
                      <m:t>     </m:t>
                    </m:r>
                    <m:sSubSup>
                      <m:sSubSupPr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ko-KR" sz="1600" dirty="0">
                            <a:latin typeface="Symbol" panose="05050102010706020507" pitchFamily="18" charset="2"/>
                          </a:rPr>
                          <m:t>l</m:t>
                        </m:r>
                      </m:e>
                      <m:sub/>
                      <m: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</m:oMath>
                </a14:m>
                <a:endParaRPr lang="en-US" altLang="ko-KR" sz="1600" dirty="0" smtClean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endParaRPr lang="en-US" altLang="ko-KR" sz="1600" dirty="0" smtClean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 smtClean="0">
                    <a:latin typeface="Verdana" pitchFamily="34" charset="0"/>
                  </a:rPr>
                  <a:t>- Spin:  SU(2) and 3 generators </a:t>
                </a:r>
                <a14:m>
                  <m:oMath xmlns:m="http://schemas.openxmlformats.org/officeDocument/2006/math">
                    <m:r>
                      <a:rPr lang="en-US" altLang="ko-KR" sz="1600" dirty="0" smtClean="0">
                        <a:latin typeface="Cambria Math" panose="02040503050406030204" pitchFamily="18" charset="0"/>
                      </a:rPr>
                      <m:t>     </m:t>
                    </m:r>
                    <m:sSubSup>
                      <m:sSubSupPr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ko-KR" sz="1600" b="0" i="0" dirty="0" smtClean="0">
                            <a:latin typeface="Symbol" panose="05050102010706020507" pitchFamily="18" charset="2"/>
                          </a:rPr>
                          <m:t>s</m:t>
                        </m:r>
                      </m:e>
                      <m:sub/>
                      <m:sup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  </a:t>
                </a:r>
              </a:p>
              <a:p>
                <a:pPr marL="457200" indent="-457200">
                  <a:spcBef>
                    <a:spcPct val="50000"/>
                  </a:spcBef>
                </a:pPr>
                <a:endParaRPr lang="en-US" altLang="ko-KR" sz="1600" dirty="0" smtClean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 smtClean="0">
                    <a:latin typeface="Verdana" pitchFamily="34" charset="0"/>
                  </a:rPr>
                  <a:t>- SU(6) generator: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ko-KR" sz="1600" dirty="0">
                            <a:latin typeface="Symbol" panose="05050102010706020507" pitchFamily="18" charset="2"/>
                          </a:rPr>
                          <m:t>l</m:t>
                        </m:r>
                      </m:e>
                      <m:sub/>
                      <m: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altLang="ko-K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ko-KR" sz="1600" dirty="0">
                            <a:latin typeface="Symbol" panose="05050102010706020507" pitchFamily="18" charset="2"/>
                          </a:rPr>
                          <m:t>s</m:t>
                        </m:r>
                      </m:e>
                      <m:sub/>
                      <m: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altLang="ko-KR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 (24) 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ko-KR" sz="1600" dirty="0">
                            <a:latin typeface="Symbol" panose="05050102010706020507" pitchFamily="18" charset="2"/>
                          </a:rPr>
                          <m:t>l</m:t>
                        </m:r>
                      </m:e>
                      <m:sub/>
                      <m: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US" altLang="ko-K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ko-KR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>
                    <a:latin typeface="Verdana" pitchFamily="34" charset="0"/>
                  </a:rPr>
                  <a:t> </a:t>
                </a:r>
                <a:r>
                  <a:rPr lang="en-US" altLang="ko-KR" sz="1600" dirty="0" smtClean="0">
                    <a:latin typeface="Verdana" pitchFamily="34" charset="0"/>
                  </a:rPr>
                  <a:t>(</a:t>
                </a:r>
                <a:r>
                  <a:rPr lang="en-US" altLang="ko-KR" sz="1600" dirty="0">
                    <a:latin typeface="Verdana" pitchFamily="34" charset="0"/>
                  </a:rPr>
                  <a:t>8</a:t>
                </a:r>
                <a:r>
                  <a:rPr lang="en-US" altLang="ko-KR" sz="1600" dirty="0" smtClean="0">
                    <a:latin typeface="Verdana" pitchFamily="34" charset="0"/>
                  </a:rPr>
                  <a:t>)  + </a:t>
                </a:r>
                <a14:m>
                  <m:oMath xmlns:m="http://schemas.openxmlformats.org/officeDocument/2006/math">
                    <m:r>
                      <a:rPr lang="en-US" altLang="ko-KR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ko-K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Sup>
                      <m:sSubSupPr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altLang="ko-KR" sz="1600" dirty="0">
                            <a:latin typeface="Symbol" panose="05050102010706020507" pitchFamily="18" charset="2"/>
                          </a:rPr>
                          <m:t>s</m:t>
                        </m:r>
                      </m:e>
                      <m:sub/>
                      <m: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altLang="ko-KR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600" dirty="0">
                    <a:latin typeface="Verdana" pitchFamily="34" charset="0"/>
                  </a:rPr>
                  <a:t> </a:t>
                </a:r>
                <a:r>
                  <a:rPr lang="en-US" altLang="ko-KR" sz="1600" dirty="0" smtClean="0">
                    <a:latin typeface="Verdana" pitchFamily="34" charset="0"/>
                  </a:rPr>
                  <a:t>(</a:t>
                </a:r>
                <a:r>
                  <a:rPr lang="en-US" altLang="ko-KR" sz="1600" dirty="0">
                    <a:latin typeface="Verdana" pitchFamily="34" charset="0"/>
                  </a:rPr>
                  <a:t>3</a:t>
                </a:r>
                <a:r>
                  <a:rPr lang="en-US" altLang="ko-KR" sz="1600" dirty="0" smtClean="0">
                    <a:latin typeface="Verdana" pitchFamily="34" charset="0"/>
                  </a:rPr>
                  <a:t>) =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    (35 generators) </a:t>
                </a:r>
                <a:endParaRPr lang="en-US" altLang="ko-KR" sz="1600" dirty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 smtClean="0">
                    <a:latin typeface="Verdana" pitchFamily="34" charset="0"/>
                  </a:rPr>
                  <a:t>    Therefore SU(6) Casmir of </a:t>
                </a:r>
                <a:r>
                  <a:rPr lang="en-US" altLang="ko-KR" sz="1600" i="1" dirty="0" smtClean="0">
                    <a:latin typeface="Verdana" pitchFamily="34" charset="0"/>
                  </a:rPr>
                  <a:t>N</a:t>
                </a:r>
                <a:r>
                  <a:rPr lang="en-US" altLang="ko-KR" sz="1600" dirty="0" smtClean="0">
                    <a:latin typeface="Verdana" pitchFamily="34" charset="0"/>
                  </a:rPr>
                  <a:t> quarks   </a:t>
                </a:r>
                <a14:m>
                  <m:oMath xmlns:m="http://schemas.openxmlformats.org/officeDocument/2006/math">
                    <m:r>
                      <a:rPr lang="en-US" altLang="ko-KR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600" i="1">
                            <a:latin typeface="Cambria Math"/>
                          </a:rPr>
                        </m:ctrlPr>
                      </m:sSupPr>
                      <m:e>
                        <m:nary>
                          <m:naryPr>
                            <m:chr m:val="∑"/>
                            <m:ctrlPr>
                              <a:rPr lang="en-US" altLang="ko-KR" sz="160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altLang="ko-KR" sz="160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+…</m:t>
                                </m:r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=2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ko-KR" sz="1600" b="0" i="1" smtClean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altLang="ko-KR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ko-KR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ko-KR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sSubSup>
                          <m:sSubSupPr>
                            <m:ctrlPr>
                              <a:rPr lang="en-US" altLang="ko-KR" sz="160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  <m:sup/>
                    </m:sSup>
                  </m:oMath>
                </a14:m>
                <a:endParaRPr lang="en-US" altLang="ko-KR" sz="1600" dirty="0" smtClean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>
                    <a:latin typeface="Verdana" pitchFamily="34" charset="0"/>
                  </a:rPr>
                  <a:t> </a:t>
                </a:r>
                <a:r>
                  <a:rPr lang="en-US" altLang="ko-KR" sz="1600" dirty="0" smtClean="0">
                    <a:latin typeface="Verdana" pitchFamily="34" charset="0"/>
                  </a:rPr>
                  <a:t>                         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1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ko-KR" sz="16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  and     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2 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6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ko-KR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ko-KR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sz="16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altLang="ko-KR" sz="16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altLang="ko-KR" sz="1600" i="1">
                                <a:latin typeface="Cambria Math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ko-KR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n-US" altLang="ko-KR" sz="1600" dirty="0">
                                    <a:latin typeface="Symbol" panose="05050102010706020507" pitchFamily="18" charset="2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a:rPr lang="en-US" altLang="ko-KR" sz="16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nary>
                    <m:f>
                      <m:fPr>
                        <m:ctrlPr>
                          <a:rPr lang="en-US" altLang="ko-KR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ko-KR" sz="1600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ko-KR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ko-KR" sz="1600" b="0" i="0" dirty="0" smtClean="0"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altLang="ko-KR" sz="1600" b="0" i="0" dirty="0" smtClean="0">
                            <a:latin typeface="Symbol" panose="05050102010706020507" pitchFamily="18" charset="2"/>
                          </a:rPr>
                          <m:t>l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en-US" altLang="ko-KR" sz="1600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ko-KR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ko-KR" sz="16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sz="1600" b="0" i="0" dirty="0" smtClean="0">
                                <a:latin typeface="Symbol" panose="05050102010706020507" pitchFamily="18" charset="2"/>
                              </a:rPr>
                              <m:t>ls</m:t>
                            </m:r>
                            <m:r>
                              <m:rPr>
                                <m:nor/>
                              </m:rPr>
                              <a:rPr lang="en-US" altLang="ko-KR" sz="1600" b="0" i="0" dirty="0" smtClean="0">
                                <a:latin typeface="Symbol" panose="05050102010706020507" pitchFamily="18" charset="2"/>
                              </a:rPr>
                              <m:t>)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ko-KR" sz="1600" b="0" i="0" dirty="0" smtClean="0">
                            <a:latin typeface="Symbol" panose="05050102010706020507" pitchFamily="18" charset="2"/>
                          </a:rPr>
                          <m:t>ls</m:t>
                        </m:r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)</a:t>
                </a:r>
              </a:p>
              <a:p>
                <a:pPr marL="457200" indent="-457200">
                  <a:spcBef>
                    <a:spcPct val="50000"/>
                  </a:spcBef>
                </a:pPr>
                <a:endParaRPr lang="en-US" altLang="ko-KR" sz="1600" dirty="0" smtClean="0">
                  <a:latin typeface="Verdana" pitchFamily="34" charset="0"/>
                  <a:sym typeface="Wingdings" panose="05000000000000000000" pitchFamily="2" charset="2"/>
                </a:endParaRPr>
              </a:p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>
                    <a:latin typeface="Verdana" pitchFamily="34" charset="0"/>
                    <a:sym typeface="Wingdings" panose="05000000000000000000" pitchFamily="2" charset="2"/>
                  </a:rPr>
                  <a:t> </a:t>
                </a:r>
                <a:r>
                  <a:rPr lang="en-US" altLang="ko-KR" sz="1600" dirty="0" smtClean="0">
                    <a:latin typeface="Verdana" pitchFamily="34" charset="0"/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ko-KR" sz="1600" i="1" dirty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ko-KR" sz="16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sz="16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altLang="ko-KR" sz="16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sz="16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US" altLang="ko-KR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ko-KR" sz="1600" dirty="0" smtClean="0">
                    <a:latin typeface="Verdana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ko-K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ko-KR" sz="1600" b="0" i="1" dirty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f>
                      <m:fPr>
                        <m:ctrlPr>
                          <a:rPr lang="en-US" altLang="ko-KR" sz="1600" b="0" i="1" dirty="0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ko-K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sz="1600" b="0" i="1" dirty="0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ko-KR" sz="1600" b="0" i="1" dirty="0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b="0" i="1" dirty="0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sz="1600" dirty="0"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𝑇𝑜𝑡𝑎𝑙</m:t>
                            </m:r>
                          </m:sub>
                          <m:sup>
                            <m:r>
                              <a:rPr lang="en-US" altLang="ko-KR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ko-KR" sz="1600" b="0" i="1" dirty="0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altLang="ko-KR" sz="1600" b="0" i="1" dirty="0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n-US" altLang="ko-KR" sz="1600" dirty="0">
                                    <a:latin typeface="Symbol" panose="05050102010706020507" pitchFamily="18" charset="2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a:rPr lang="en-US" altLang="ko-KR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ko-KR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d>
                    <m:r>
                      <a:rPr lang="en-US" altLang="ko-KR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sz="16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ko-K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US" altLang="ko-KR" sz="1600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sz="1600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sz="1600" b="0" i="0" dirty="0" smtClean="0"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𝑇𝑜𝑡𝑎𝑙</m:t>
                            </m:r>
                          </m:sub>
                          <m:sup>
                            <m:r>
                              <a:rPr lang="en-US" altLang="ko-KR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ko-KR" sz="1600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altLang="ko-KR" sz="1600" i="1" dirty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n-US" altLang="ko-KR" sz="1600" b="0" i="0" dirty="0" smtClean="0">
                                    <a:latin typeface="Symbol" panose="05050102010706020507" pitchFamily="18" charset="2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a:rPr lang="en-US" altLang="ko-KR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ko-KR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d>
                  </m:oMath>
                </a14:m>
                <a:endParaRPr lang="en-US" altLang="ko-KR" sz="1600" dirty="0" smtClean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endParaRPr lang="en-US" altLang="ko-KR" sz="1600" dirty="0">
                  <a:latin typeface="Verdana" pitchFamily="34" charset="0"/>
                </a:endParaRPr>
              </a:p>
              <a:p>
                <a:pPr marL="457200" indent="-457200">
                  <a:spcBef>
                    <a:spcPct val="50000"/>
                  </a:spcBef>
                </a:pPr>
                <a:r>
                  <a:rPr lang="en-US" altLang="ko-KR" sz="1600" dirty="0" smtClean="0">
                    <a:latin typeface="Verdana" pitchFamily="34" charset="0"/>
                  </a:rPr>
                  <a:t>                                            </a:t>
                </a:r>
                <a:r>
                  <a:rPr lang="en-US" altLang="ko-KR" sz="1400" dirty="0" smtClean="0">
                    <a:latin typeface="Verdana" pitchFamily="34" charset="0"/>
                  </a:rPr>
                  <a:t>total spin–N x(quark spin)  , total color-N x(quark color)      </a:t>
                </a:r>
                <a:endParaRPr lang="en-US" altLang="ko-KR" sz="1400" dirty="0">
                  <a:latin typeface="Verdana" pitchFamily="34" charset="0"/>
                </a:endParaRPr>
              </a:p>
            </p:txBody>
          </p:sp>
        </mc:Choice>
        <mc:Fallback xmlns="">
          <p:sp>
            <p:nvSpPr>
              <p:cNvPr id="3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812" y="1268760"/>
                <a:ext cx="8857232" cy="4498989"/>
              </a:xfrm>
              <a:prstGeom prst="rect">
                <a:avLst/>
              </a:prstGeom>
              <a:blipFill rotWithShape="0">
                <a:blip r:embed="rId3"/>
                <a:stretch>
                  <a:fillRect l="-344" t="-407" r="-1514" b="-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직선 화살표 연결선 3"/>
          <p:cNvCxnSpPr/>
          <p:nvPr/>
        </p:nvCxnSpPr>
        <p:spPr>
          <a:xfrm>
            <a:off x="4355976" y="5013176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>
            <a:off x="6300192" y="5013176"/>
            <a:ext cx="720080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 spin interaction  - General remarks  II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7"/>
              <p:cNvSpPr txBox="1">
                <a:spLocks noChangeArrowheads="1"/>
              </p:cNvSpPr>
              <p:nvPr/>
            </p:nvSpPr>
            <p:spPr bwMode="auto">
              <a:xfrm>
                <a:off x="-1" y="1047229"/>
                <a:ext cx="8325269" cy="5095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5000"/>
                  </a:lnSpc>
                  <a:spcBef>
                    <a:spcPct val="50000"/>
                  </a:spcBef>
                </a:pPr>
                <a:r>
                  <a:rPr kumimoji="1" lang="en-US" altLang="ko-KR" dirty="0" smtClean="0">
                    <a:latin typeface="Arial" charset="0"/>
                  </a:rPr>
                  <a:t>    </a:t>
                </a:r>
                <a:r>
                  <a:rPr lang="en-US" altLang="ko-KR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itchFamily="34" charset="0"/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 </m:t>
                    </m:r>
                    <m:sSub>
                      <m:sSubPr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ko-KR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altLang="ko-KR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f>
                      <m:fPr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ko-KR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𝑇𝑜𝑡𝑎𝑙</m:t>
                            </m:r>
                          </m:sub>
                          <m:sup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altLang="ko-KR" i="1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n-US" altLang="ko-KR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Symbol" panose="05050102010706020507" pitchFamily="18" charset="2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a:rPr lang="en-US" altLang="ko-KR" i="1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ko-KR" i="1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d>
                    <m:r>
                      <a:rPr lang="en-US" altLang="ko-KR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𝑇𝑜𝑡𝑎𝑙</m:t>
                            </m:r>
                          </m:sub>
                          <m:sup>
                            <m: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ko-KR" i="1" dirty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altLang="ko-KR" i="1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nor/>
                                  </m:rPr>
                                  <a:rPr lang="en-US" altLang="ko-KR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Symbol" panose="05050102010706020507" pitchFamily="18" charset="2"/>
                                  </a:rPr>
                                  <m:t>l</m:t>
                                </m:r>
                              </m:e>
                              <m:sub>
                                <m:r>
                                  <a:rPr lang="en-US" altLang="ko-KR" i="1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ko-KR" i="1" dirty="0">
                                    <a:solidFill>
                                      <a:schemeClr val="tx1">
                                        <a:lumMod val="65000"/>
                                        <a:lumOff val="3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d>
                  </m:oMath>
                </a14:m>
                <a:endParaRPr kumimoji="1" lang="en-US" altLang="ko-KR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3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1047229"/>
                <a:ext cx="8325269" cy="509563"/>
              </a:xfrm>
              <a:prstGeom prst="rect">
                <a:avLst/>
              </a:prstGeom>
              <a:blipFill rotWithShape="0">
                <a:blip r:embed="rId2"/>
                <a:stretch>
                  <a:fillRect t="-71084" b="-125301"/>
                </a:stretch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63228" y="1886176"/>
            <a:ext cx="8317018" cy="3630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>
                <a:latin typeface="Arial" charset="0"/>
              </a:rPr>
              <a:t>2</a:t>
            </a:r>
            <a:r>
              <a:rPr kumimoji="1" lang="en-US" altLang="ko-KR" dirty="0" smtClean="0">
                <a:latin typeface="Arial" charset="0"/>
              </a:rPr>
              <a:t>)  Color –flavor-spin wave function should be totally antisymmetric. Then </a:t>
            </a:r>
            <a:endParaRPr kumimoji="1" lang="en-US" altLang="ko-KR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51520" y="2402944"/>
                <a:ext cx="8622810" cy="391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b="0" dirty="0" smtClean="0"/>
                  <a:t>For SU(2) flavor</a:t>
                </a:r>
                <a:r>
                  <a:rPr lang="en-US" altLang="ko-KR" b="0" dirty="0" smtClean="0">
                    <a:solidFill>
                      <a:srgbClr val="FF0000"/>
                    </a:solidFill>
                  </a:rPr>
                  <a:t>:     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ko-KR" altLang="en-US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402944"/>
                <a:ext cx="8622810" cy="391967"/>
              </a:xfrm>
              <a:prstGeom prst="rect">
                <a:avLst/>
              </a:prstGeom>
              <a:blipFill rotWithShape="0">
                <a:blip r:embed="rId4"/>
                <a:stretch>
                  <a:fillRect l="-1625" t="-109375" b="-17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51520" y="3054544"/>
                <a:ext cx="8073749" cy="391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b="0" dirty="0" smtClean="0">
                    <a:solidFill>
                      <a:schemeClr val="tx2">
                        <a:lumMod val="75000"/>
                      </a:schemeClr>
                    </a:solidFill>
                  </a:rPr>
                  <a:t>For SU(3) flavor:     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ko-KR" altLang="en-US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054544"/>
                <a:ext cx="8073749" cy="391967"/>
              </a:xfrm>
              <a:prstGeom prst="rect">
                <a:avLst/>
              </a:prstGeom>
              <a:blipFill rotWithShape="0">
                <a:blip r:embed="rId5"/>
                <a:stretch>
                  <a:fillRect l="-1736" t="-109375" b="-175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48108" y="5822775"/>
                <a:ext cx="8506496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b="0" dirty="0" smtClean="0"/>
                  <a:t>For SU(4) flavor</a:t>
                </a:r>
                <a:r>
                  <a:rPr lang="en-US" altLang="ko-KR" b="0" dirty="0" smtClean="0">
                    <a:solidFill>
                      <a:srgbClr val="FF0000"/>
                    </a:solidFill>
                  </a:rPr>
                  <a:t>:     </a:t>
                </a:r>
                <a14:m>
                  <m:oMath xmlns:m="http://schemas.openxmlformats.org/officeDocument/2006/math">
                    <m:r>
                      <a:rPr lang="en-US" altLang="ko-KR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l</m:t>
                            </m:r>
                          </m:e>
                          <m:sub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nor/>
                              </m:rPr>
                              <a:rPr lang="en-US" altLang="ko-KR" b="0" i="0" dirty="0" smtClean="0">
                                <a:solidFill>
                                  <a:srgbClr val="FF0000"/>
                                </a:solidFill>
                                <a:latin typeface="Symbol" panose="05050102010706020507" pitchFamily="18" charset="2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ko-K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72</m:t>
                            </m:r>
                          </m:num>
                          <m:den>
                            <m:r>
                              <a:rPr lang="en-US" altLang="ko-KR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+4</m:t>
                    </m:r>
                    <m:sSubSup>
                      <m:sSubSup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𝑆𝑈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(4)</m:t>
                        </m:r>
                      </m:sup>
                    </m:sSubSup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ko-K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ko-KR" altLang="en-US" dirty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08" y="5822775"/>
                <a:ext cx="8506496" cy="414537"/>
              </a:xfrm>
              <a:prstGeom prst="rect">
                <a:avLst/>
              </a:prstGeom>
              <a:blipFill rotWithShape="0">
                <a:blip r:embed="rId6"/>
                <a:stretch>
                  <a:fillRect l="-1720" t="-100000" b="-1617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직사각형 10"/>
          <p:cNvSpPr/>
          <p:nvPr/>
        </p:nvSpPr>
        <p:spPr>
          <a:xfrm>
            <a:off x="1187624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187624" y="414908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619672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403648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403648" y="414908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835696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2051720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2267744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오른쪽 중괄호 2"/>
          <p:cNvSpPr/>
          <p:nvPr/>
        </p:nvSpPr>
        <p:spPr>
          <a:xfrm>
            <a:off x="1979712" y="4509120"/>
            <a:ext cx="252028" cy="593575"/>
          </a:xfrm>
          <a:prstGeom prst="rightBrac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오른쪽 중괄호 23"/>
          <p:cNvSpPr/>
          <p:nvPr/>
        </p:nvSpPr>
        <p:spPr>
          <a:xfrm>
            <a:off x="1115616" y="4509120"/>
            <a:ext cx="252028" cy="593575"/>
          </a:xfrm>
          <a:prstGeom prst="rightBrace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971600" y="393305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971600" y="414908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00580" y="5084537"/>
                <a:ext cx="74923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b="0" i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    q         p       </a:t>
                </a:r>
                <a:r>
                  <a:rPr lang="en-US" altLang="ko-KR" b="0" dirty="0" smtClean="0">
                    <a:solidFill>
                      <a:schemeClr val="tx2">
                        <a:lumMod val="75000"/>
                      </a:schemeClr>
                    </a:solidFill>
                  </a:rPr>
                  <a:t>using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ko-KR" b="0" i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 </a:t>
                </a:r>
                <a:r>
                  <a:rPr lang="en-US" altLang="ko-KR" b="0" i="1" dirty="0" smtClean="0">
                    <a:solidFill>
                      <a:schemeClr val="tx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ko-KR" b="0" i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en-US" altLang="ko-KR" b="0" dirty="0" smtClean="0">
                    <a:solidFill>
                      <a:schemeClr val="tx2">
                        <a:lumMod val="75000"/>
                      </a:schemeClr>
                    </a:solidFill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+6)/3</m:t>
                        </m:r>
                      </m:e>
                    </m:d>
                  </m:oMath>
                </a14:m>
                <a:endParaRPr lang="ko-KR" altLang="en-US" i="1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80" y="5084537"/>
                <a:ext cx="7492372" cy="276999"/>
              </a:xfrm>
              <a:prstGeom prst="rect">
                <a:avLst/>
              </a:prstGeom>
              <a:blipFill rotWithShape="0">
                <a:blip r:embed="rId7"/>
                <a:stretch>
                  <a:fillRect t="-28261" b="-521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221737" y="3901129"/>
                <a:ext cx="3523337" cy="3919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b="0" dirty="0" smtClean="0">
                    <a:solidFill>
                      <a:schemeClr val="tx2">
                        <a:lumMod val="75000"/>
                      </a:schemeClr>
                    </a:solidFill>
                  </a:rPr>
                  <a:t>4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altLang="ko-KR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ko-KR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+3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𝑞𝑝</m:t>
                        </m:r>
                      </m:e>
                    </m:d>
                  </m:oMath>
                </a14:m>
                <a:r>
                  <a:rPr lang="en-US" altLang="ko-KR" b="0" i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 </a:t>
                </a:r>
                <a:endParaRPr lang="ko-KR" altLang="en-US" i="1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737" y="3901129"/>
                <a:ext cx="3523337" cy="391967"/>
              </a:xfrm>
              <a:prstGeom prst="rect">
                <a:avLst/>
              </a:prstGeom>
              <a:blipFill rotWithShape="0">
                <a:blip r:embed="rId8"/>
                <a:stretch>
                  <a:fillRect l="-4152" t="-7813" b="-187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직사각형 3"/>
          <p:cNvSpPr/>
          <p:nvPr/>
        </p:nvSpPr>
        <p:spPr>
          <a:xfrm>
            <a:off x="614088" y="3671693"/>
            <a:ext cx="7846344" cy="189558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90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/>
          </p:nvPr>
        </p:nvGraphicFramePr>
        <p:xfrm>
          <a:off x="1259632" y="796547"/>
          <a:ext cx="6114057" cy="71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7" name="Equation" r:id="rId3" imgW="3784320" imgH="444240" progId="Equation.DSMT4">
                  <p:embed/>
                </p:oleObj>
              </mc:Choice>
              <mc:Fallback>
                <p:oleObj name="Equation" r:id="rId3" imgW="37843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796547"/>
                        <a:ext cx="6114057" cy="71964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273928" y="476672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Color-Spin interaction for </a:t>
            </a:r>
            <a:r>
              <a:rPr kumimoji="1" lang="en-US" altLang="ko-KR" sz="1600" i="1" dirty="0">
                <a:latin typeface="Verdana" pitchFamily="34" charset="0"/>
                <a:sym typeface="Wingdings" panose="05000000000000000000" pitchFamily="2" charset="2"/>
              </a:rPr>
              <a:t>N</a:t>
            </a:r>
            <a:r>
              <a:rPr kumimoji="1" lang="en-US" altLang="ko-KR" sz="1600" dirty="0">
                <a:latin typeface="Verdana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quarks in terms  of flavor  </a:t>
            </a:r>
            <a:r>
              <a:rPr kumimoji="1" lang="en-US" altLang="ko-KR" sz="1200" dirty="0">
                <a:latin typeface="Verdana" pitchFamily="34" charset="0"/>
                <a:sym typeface="Wingdings" panose="05000000000000000000" pitchFamily="2" charset="2"/>
              </a:rPr>
              <a:t>(</a:t>
            </a:r>
            <a:r>
              <a:rPr kumimoji="1" lang="en-US" altLang="ko-KR" sz="1200" dirty="0" err="1" smtClean="0">
                <a:latin typeface="Verdana" pitchFamily="34" charset="0"/>
                <a:sym typeface="Wingdings" panose="05000000000000000000" pitchFamily="2" charset="2"/>
              </a:rPr>
              <a:t>Aerts</a:t>
            </a:r>
            <a:r>
              <a:rPr kumimoji="1" lang="en-US" altLang="ko-KR" sz="1200" dirty="0" smtClean="0">
                <a:latin typeface="Verdana" pitchFamily="34" charset="0"/>
                <a:sym typeface="Wingdings" panose="05000000000000000000" pitchFamily="2" charset="2"/>
              </a:rPr>
              <a:t>, Mulders, de Swart 78)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2019970" y="3659892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2451845" y="3664822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18" name="Oval 34"/>
          <p:cNvSpPr>
            <a:spLocks noChangeArrowheads="1"/>
          </p:cNvSpPr>
          <p:nvPr/>
        </p:nvSpPr>
        <p:spPr bwMode="auto">
          <a:xfrm>
            <a:off x="2851640" y="3656214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2043649" y="4003734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0" name="Oval 40"/>
          <p:cNvSpPr>
            <a:spLocks noChangeArrowheads="1"/>
          </p:cNvSpPr>
          <p:nvPr/>
        </p:nvSpPr>
        <p:spPr bwMode="auto">
          <a:xfrm>
            <a:off x="2460287" y="4014992"/>
            <a:ext cx="287338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1" name="Oval 41"/>
          <p:cNvSpPr>
            <a:spLocks noChangeArrowheads="1"/>
          </p:cNvSpPr>
          <p:nvPr/>
        </p:nvSpPr>
        <p:spPr bwMode="auto">
          <a:xfrm>
            <a:off x="2861579" y="4009252"/>
            <a:ext cx="276225" cy="303212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2" name="Oval 43"/>
          <p:cNvSpPr>
            <a:spLocks noChangeArrowheads="1"/>
          </p:cNvSpPr>
          <p:nvPr/>
        </p:nvSpPr>
        <p:spPr bwMode="auto">
          <a:xfrm>
            <a:off x="1691680" y="3476130"/>
            <a:ext cx="1679340" cy="98897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826405" y="3018966"/>
            <a:ext cx="2326475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H (</a:t>
            </a:r>
            <a:r>
              <a:rPr kumimoji="1" lang="en-US" altLang="ko-KR" sz="1400" dirty="0" err="1" smtClean="0">
                <a:latin typeface="Verdana" pitchFamily="34" charset="0"/>
              </a:rPr>
              <a:t>ududss</a:t>
            </a:r>
            <a:r>
              <a:rPr kumimoji="1" lang="en-US" altLang="ko-KR" sz="1400" dirty="0" smtClean="0">
                <a:latin typeface="Verdana" pitchFamily="34" charset="0"/>
              </a:rPr>
              <a:t>)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7" name="Text Box 53"/>
          <p:cNvSpPr txBox="1">
            <a:spLocks noChangeArrowheads="1"/>
          </p:cNvSpPr>
          <p:nvPr/>
        </p:nvSpPr>
        <p:spPr bwMode="auto">
          <a:xfrm>
            <a:off x="887878" y="5007293"/>
            <a:ext cx="1951144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Pcs (</a:t>
            </a:r>
            <a:r>
              <a:rPr kumimoji="1" lang="en-US" altLang="ko-KR" sz="1400" dirty="0" err="1" smtClean="0">
                <a:latin typeface="Verdana" pitchFamily="34" charset="0"/>
              </a:rPr>
              <a:t>udusc</a:t>
            </a:r>
            <a:r>
              <a:rPr kumimoji="1" lang="en-US" altLang="ko-KR" sz="1400" dirty="0" smtClean="0">
                <a:latin typeface="Verdana" pitchFamily="34" charset="0"/>
              </a:rPr>
              <a:t>) 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2149475" y="5581773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608109" y="5596642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2187293" y="5939396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5" name="Oval 40"/>
          <p:cNvSpPr>
            <a:spLocks noChangeArrowheads="1"/>
          </p:cNvSpPr>
          <p:nvPr/>
        </p:nvSpPr>
        <p:spPr bwMode="auto">
          <a:xfrm>
            <a:off x="2626490" y="5946812"/>
            <a:ext cx="287338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6" name="Oval 41"/>
          <p:cNvSpPr>
            <a:spLocks noChangeArrowheads="1"/>
          </p:cNvSpPr>
          <p:nvPr/>
        </p:nvSpPr>
        <p:spPr bwMode="auto">
          <a:xfrm>
            <a:off x="3129136" y="5733256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7" name="Oval 43"/>
          <p:cNvSpPr>
            <a:spLocks noChangeArrowheads="1"/>
          </p:cNvSpPr>
          <p:nvPr/>
        </p:nvSpPr>
        <p:spPr bwMode="auto">
          <a:xfrm>
            <a:off x="1821185" y="5445224"/>
            <a:ext cx="1679340" cy="100064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826405" y="1882587"/>
            <a:ext cx="2326475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err="1" smtClean="0">
                <a:latin typeface="Verdana" pitchFamily="34" charset="0"/>
              </a:rPr>
              <a:t>Diquark</a:t>
            </a:r>
            <a:r>
              <a:rPr kumimoji="1" lang="en-US" altLang="ko-KR" sz="1400" dirty="0" smtClean="0">
                <a:latin typeface="Verdana" pitchFamily="34" charset="0"/>
              </a:rPr>
              <a:t> (</a:t>
            </a:r>
            <a:r>
              <a:rPr kumimoji="1" lang="en-US" altLang="ko-KR" sz="1400" dirty="0" err="1" smtClean="0">
                <a:latin typeface="Verdana" pitchFamily="34" charset="0"/>
              </a:rPr>
              <a:t>ud</a:t>
            </a:r>
            <a:r>
              <a:rPr kumimoji="1" lang="en-US" altLang="ko-KR" sz="1400" dirty="0" smtClean="0">
                <a:latin typeface="Verdana" pitchFamily="34" charset="0"/>
              </a:rPr>
              <a:t>)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790148"/>
              </p:ext>
            </p:extLst>
          </p:nvPr>
        </p:nvGraphicFramePr>
        <p:xfrm>
          <a:off x="2608126" y="1844824"/>
          <a:ext cx="7826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8" name="Equation" r:id="rId5" imgW="482400" imgH="177480" progId="Equation.DSMT4">
                  <p:embed/>
                </p:oleObj>
              </mc:Choice>
              <mc:Fallback>
                <p:oleObj name="Equation" r:id="rId5" imgW="4824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8126" y="1844824"/>
                        <a:ext cx="782637" cy="288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1906843" y="2289620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3" name="Oval 34"/>
          <p:cNvSpPr>
            <a:spLocks noChangeArrowheads="1"/>
          </p:cNvSpPr>
          <p:nvPr/>
        </p:nvSpPr>
        <p:spPr bwMode="auto">
          <a:xfrm>
            <a:off x="2255273" y="2289620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7" name="Oval 43"/>
          <p:cNvSpPr>
            <a:spLocks noChangeArrowheads="1"/>
          </p:cNvSpPr>
          <p:nvPr/>
        </p:nvSpPr>
        <p:spPr bwMode="auto">
          <a:xfrm>
            <a:off x="1791784" y="2193790"/>
            <a:ext cx="820400" cy="49160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298284"/>
              </p:ext>
            </p:extLst>
          </p:nvPr>
        </p:nvGraphicFramePr>
        <p:xfrm>
          <a:off x="4987925" y="2924944"/>
          <a:ext cx="8858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9" name="Equation" r:id="rId7" imgW="545760" imgH="228600" progId="Equation.DSMT4">
                  <p:embed/>
                </p:oleObj>
              </mc:Choice>
              <mc:Fallback>
                <p:oleObj name="Equation" r:id="rId7" imgW="545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7925" y="2924944"/>
                        <a:ext cx="885825" cy="371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26"/>
          <p:cNvSpPr>
            <a:spLocks noChangeArrowheads="1"/>
          </p:cNvSpPr>
          <p:nvPr/>
        </p:nvSpPr>
        <p:spPr bwMode="auto">
          <a:xfrm>
            <a:off x="5155575" y="3513949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4" name="Oval 34"/>
          <p:cNvSpPr>
            <a:spLocks noChangeArrowheads="1"/>
          </p:cNvSpPr>
          <p:nvPr/>
        </p:nvSpPr>
        <p:spPr bwMode="auto">
          <a:xfrm>
            <a:off x="5503960" y="3513949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5" name="Oval 35"/>
          <p:cNvSpPr>
            <a:spLocks noChangeArrowheads="1"/>
          </p:cNvSpPr>
          <p:nvPr/>
        </p:nvSpPr>
        <p:spPr bwMode="auto">
          <a:xfrm>
            <a:off x="5351526" y="3862937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8" name="Oval 43"/>
          <p:cNvSpPr>
            <a:spLocks noChangeArrowheads="1"/>
          </p:cNvSpPr>
          <p:nvPr/>
        </p:nvSpPr>
        <p:spPr bwMode="auto">
          <a:xfrm>
            <a:off x="5004048" y="3406080"/>
            <a:ext cx="964013" cy="792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0" name="Oval 43"/>
          <p:cNvSpPr>
            <a:spLocks noChangeArrowheads="1"/>
          </p:cNvSpPr>
          <p:nvPr/>
        </p:nvSpPr>
        <p:spPr bwMode="auto">
          <a:xfrm>
            <a:off x="5065714" y="3419420"/>
            <a:ext cx="820400" cy="44351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6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073202"/>
              </p:ext>
            </p:extLst>
          </p:nvPr>
        </p:nvGraphicFramePr>
        <p:xfrm>
          <a:off x="2473325" y="3003550"/>
          <a:ext cx="906463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0" name="Equation" r:id="rId9" imgW="558720" imgH="164880" progId="Equation.DSMT4">
                  <p:embed/>
                </p:oleObj>
              </mc:Choice>
              <mc:Fallback>
                <p:oleObj name="Equation" r:id="rId9" imgW="558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325" y="3003550"/>
                        <a:ext cx="906463" cy="2682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Oval 43"/>
          <p:cNvSpPr>
            <a:spLocks noChangeArrowheads="1"/>
          </p:cNvSpPr>
          <p:nvPr/>
        </p:nvSpPr>
        <p:spPr bwMode="auto">
          <a:xfrm>
            <a:off x="1939956" y="3608818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3" name="Oval 43"/>
          <p:cNvSpPr>
            <a:spLocks noChangeArrowheads="1"/>
          </p:cNvSpPr>
          <p:nvPr/>
        </p:nvSpPr>
        <p:spPr bwMode="auto">
          <a:xfrm>
            <a:off x="2372004" y="3621381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4" name="Oval 43"/>
          <p:cNvSpPr>
            <a:spLocks noChangeArrowheads="1"/>
          </p:cNvSpPr>
          <p:nvPr/>
        </p:nvSpPr>
        <p:spPr bwMode="auto">
          <a:xfrm>
            <a:off x="2771800" y="3621381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6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182195"/>
              </p:ext>
            </p:extLst>
          </p:nvPr>
        </p:nvGraphicFramePr>
        <p:xfrm>
          <a:off x="2441401" y="4964449"/>
          <a:ext cx="906463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1" name="Equation" r:id="rId11" imgW="558720" imgH="177480" progId="Equation.DSMT4">
                  <p:embed/>
                </p:oleObj>
              </mc:Choice>
              <mc:Fallback>
                <p:oleObj name="Equation" r:id="rId11" imgW="5587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401" y="4964449"/>
                        <a:ext cx="906463" cy="288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Oval 43"/>
          <p:cNvSpPr>
            <a:spLocks noChangeArrowheads="1"/>
          </p:cNvSpPr>
          <p:nvPr/>
        </p:nvSpPr>
        <p:spPr bwMode="auto">
          <a:xfrm>
            <a:off x="2070304" y="5544991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7" name="Oval 43"/>
          <p:cNvSpPr>
            <a:spLocks noChangeArrowheads="1"/>
          </p:cNvSpPr>
          <p:nvPr/>
        </p:nvSpPr>
        <p:spPr bwMode="auto">
          <a:xfrm>
            <a:off x="2542108" y="5532617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" name="왼쪽/오른쪽 화살표 2"/>
          <p:cNvSpPr/>
          <p:nvPr/>
        </p:nvSpPr>
        <p:spPr>
          <a:xfrm>
            <a:off x="2913828" y="5997579"/>
            <a:ext cx="249735" cy="104986"/>
          </a:xfrm>
          <a:prstGeom prst="leftRightArrow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>
            <a:off x="3131840" y="6128106"/>
            <a:ext cx="273521" cy="228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027230"/>
              </p:ext>
            </p:extLst>
          </p:nvPr>
        </p:nvGraphicFramePr>
        <p:xfrm>
          <a:off x="3394723" y="6050072"/>
          <a:ext cx="1503362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2" name="Equation" r:id="rId13" imgW="927000" imgH="444240" progId="Equation.DSMT4">
                  <p:embed/>
                </p:oleObj>
              </mc:Choice>
              <mc:Fallback>
                <p:oleObj name="Equation" r:id="rId13" imgW="927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723" y="6050072"/>
                        <a:ext cx="1503362" cy="722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직선 연결선 41"/>
          <p:cNvCxnSpPr/>
          <p:nvPr/>
        </p:nvCxnSpPr>
        <p:spPr>
          <a:xfrm>
            <a:off x="1377595" y="5053032"/>
            <a:ext cx="1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2146041" y="5053032"/>
            <a:ext cx="1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오른쪽 화살표 5"/>
          <p:cNvSpPr/>
          <p:nvPr/>
        </p:nvSpPr>
        <p:spPr>
          <a:xfrm>
            <a:off x="4067944" y="3807820"/>
            <a:ext cx="443252" cy="172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6783850" y="3513062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8" name="Oval 34"/>
          <p:cNvSpPr>
            <a:spLocks noChangeArrowheads="1"/>
          </p:cNvSpPr>
          <p:nvPr/>
        </p:nvSpPr>
        <p:spPr bwMode="auto">
          <a:xfrm>
            <a:off x="7132235" y="3513062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9" name="Oval 35"/>
          <p:cNvSpPr>
            <a:spLocks noChangeArrowheads="1"/>
          </p:cNvSpPr>
          <p:nvPr/>
        </p:nvSpPr>
        <p:spPr bwMode="auto">
          <a:xfrm>
            <a:off x="6979801" y="3862050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3" name="Oval 43"/>
          <p:cNvSpPr>
            <a:spLocks noChangeArrowheads="1"/>
          </p:cNvSpPr>
          <p:nvPr/>
        </p:nvSpPr>
        <p:spPr bwMode="auto">
          <a:xfrm>
            <a:off x="6632323" y="3405193"/>
            <a:ext cx="964013" cy="792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6" name="Oval 43"/>
          <p:cNvSpPr>
            <a:spLocks noChangeArrowheads="1"/>
          </p:cNvSpPr>
          <p:nvPr/>
        </p:nvSpPr>
        <p:spPr bwMode="auto">
          <a:xfrm>
            <a:off x="6693989" y="3418533"/>
            <a:ext cx="820400" cy="44351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223571"/>
              </p:ext>
            </p:extLst>
          </p:nvPr>
        </p:nvGraphicFramePr>
        <p:xfrm>
          <a:off x="6710511" y="2931841"/>
          <a:ext cx="8858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3" name="Equation" r:id="rId15" imgW="545760" imgH="228600" progId="Equation.DSMT4">
                  <p:embed/>
                </p:oleObj>
              </mc:Choice>
              <mc:Fallback>
                <p:oleObj name="Equation" r:id="rId15" imgW="545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511" y="2931841"/>
                        <a:ext cx="885825" cy="371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048536"/>
              </p:ext>
            </p:extLst>
          </p:nvPr>
        </p:nvGraphicFramePr>
        <p:xfrm>
          <a:off x="5140325" y="4963201"/>
          <a:ext cx="88582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4" name="Equation" r:id="rId17" imgW="545760" imgH="228600" progId="Equation.DSMT4">
                  <p:embed/>
                </p:oleObj>
              </mc:Choice>
              <mc:Fallback>
                <p:oleObj name="Equation" r:id="rId17" imgW="545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325" y="4963201"/>
                        <a:ext cx="885825" cy="371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Oval 26"/>
          <p:cNvSpPr>
            <a:spLocks noChangeArrowheads="1"/>
          </p:cNvSpPr>
          <p:nvPr/>
        </p:nvSpPr>
        <p:spPr bwMode="auto">
          <a:xfrm>
            <a:off x="5307975" y="5552206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71" name="Oval 34"/>
          <p:cNvSpPr>
            <a:spLocks noChangeArrowheads="1"/>
          </p:cNvSpPr>
          <p:nvPr/>
        </p:nvSpPr>
        <p:spPr bwMode="auto">
          <a:xfrm>
            <a:off x="5656360" y="5552206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72" name="Oval 35"/>
          <p:cNvSpPr>
            <a:spLocks noChangeArrowheads="1"/>
          </p:cNvSpPr>
          <p:nvPr/>
        </p:nvSpPr>
        <p:spPr bwMode="auto">
          <a:xfrm>
            <a:off x="5503926" y="5901194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73" name="Oval 43"/>
          <p:cNvSpPr>
            <a:spLocks noChangeArrowheads="1"/>
          </p:cNvSpPr>
          <p:nvPr/>
        </p:nvSpPr>
        <p:spPr bwMode="auto">
          <a:xfrm>
            <a:off x="5156448" y="5444337"/>
            <a:ext cx="964013" cy="792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4" name="Oval 43"/>
          <p:cNvSpPr>
            <a:spLocks noChangeArrowheads="1"/>
          </p:cNvSpPr>
          <p:nvPr/>
        </p:nvSpPr>
        <p:spPr bwMode="auto">
          <a:xfrm>
            <a:off x="5218114" y="5457677"/>
            <a:ext cx="820400" cy="44351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5" name="오른쪽 화살표 74"/>
          <p:cNvSpPr/>
          <p:nvPr/>
        </p:nvSpPr>
        <p:spPr>
          <a:xfrm>
            <a:off x="4067944" y="5661248"/>
            <a:ext cx="443252" cy="172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Oval 43"/>
          <p:cNvSpPr>
            <a:spLocks noChangeArrowheads="1"/>
          </p:cNvSpPr>
          <p:nvPr/>
        </p:nvSpPr>
        <p:spPr bwMode="auto">
          <a:xfrm>
            <a:off x="6925176" y="5445224"/>
            <a:ext cx="621465" cy="7929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8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360742"/>
              </p:ext>
            </p:extLst>
          </p:nvPr>
        </p:nvGraphicFramePr>
        <p:xfrm>
          <a:off x="6892925" y="4960938"/>
          <a:ext cx="823913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5" name="Equation" r:id="rId19" imgW="507960" imgH="241200" progId="Equation.DSMT4">
                  <p:embed/>
                </p:oleObj>
              </mc:Choice>
              <mc:Fallback>
                <p:oleObj name="Equation" r:id="rId19" imgW="507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925" y="4960938"/>
                        <a:ext cx="823913" cy="3921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41"/>
          <p:cNvSpPr>
            <a:spLocks noChangeArrowheads="1"/>
          </p:cNvSpPr>
          <p:nvPr/>
        </p:nvSpPr>
        <p:spPr bwMode="auto">
          <a:xfrm>
            <a:off x="7104087" y="5517232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4" name="Oval 35"/>
          <p:cNvSpPr>
            <a:spLocks noChangeArrowheads="1"/>
          </p:cNvSpPr>
          <p:nvPr/>
        </p:nvSpPr>
        <p:spPr bwMode="auto">
          <a:xfrm>
            <a:off x="7116461" y="5877272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96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0526" y="200353"/>
            <a:ext cx="6336704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latin typeface="Arial" charset="0"/>
              </a:rPr>
              <a:t>Comparison with lattice (HAL QCD) – NN interaction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330975"/>
              </p:ext>
            </p:extLst>
          </p:nvPr>
        </p:nvGraphicFramePr>
        <p:xfrm>
          <a:off x="506854" y="1268760"/>
          <a:ext cx="31702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797" name="Equation" r:id="rId3" imgW="1815840" imgH="253800" progId="Equation.DSMT4">
                  <p:embed/>
                </p:oleObj>
              </mc:Choice>
              <mc:Fallback>
                <p:oleObj name="Equation" r:id="rId3" imgW="1815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54" y="1268760"/>
                        <a:ext cx="3170238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156707"/>
              </p:ext>
            </p:extLst>
          </p:nvPr>
        </p:nvGraphicFramePr>
        <p:xfrm>
          <a:off x="1075424" y="2268860"/>
          <a:ext cx="13509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798" name="Equation" r:id="rId5" imgW="774360" imgH="457200" progId="Equation.DSMT4">
                  <p:embed/>
                </p:oleObj>
              </mc:Choice>
              <mc:Fallback>
                <p:oleObj name="Equation" r:id="rId5" imgW="774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424" y="2268860"/>
                        <a:ext cx="1350963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570" y="1196752"/>
            <a:ext cx="3570750" cy="2612534"/>
          </a:xfrm>
          <a:prstGeom prst="rect">
            <a:avLst/>
          </a:prstGeom>
        </p:spPr>
      </p:pic>
      <p:cxnSp>
        <p:nvCxnSpPr>
          <p:cNvPr id="7" name="직선 화살표 연결선 6"/>
          <p:cNvCxnSpPr/>
          <p:nvPr/>
        </p:nvCxnSpPr>
        <p:spPr>
          <a:xfrm flipV="1">
            <a:off x="4127827" y="1491010"/>
            <a:ext cx="2028349" cy="85787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V="1">
            <a:off x="4127827" y="1814488"/>
            <a:ext cx="2028349" cy="105049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607393" y="2503929"/>
            <a:ext cx="15772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dirty="0" smtClean="0">
                <a:sym typeface="Wingdings" panose="05000000000000000000" pitchFamily="2" charset="2"/>
              </a:rPr>
              <a:t> comparison</a:t>
            </a:r>
            <a:endParaRPr lang="ko-KR" alt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107504" y="835434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NN force in SU(2) spin 1 vs spin 0 channel </a:t>
            </a:r>
            <a:r>
              <a:rPr kumimoji="1" lang="en-US" altLang="ko-KR" sz="1200" dirty="0" smtClean="0">
                <a:latin typeface="Verdana" pitchFamily="34" charset="0"/>
                <a:sym typeface="Wingdings" panose="05000000000000000000" pitchFamily="2" charset="2"/>
              </a:rPr>
              <a:t>(</a:t>
            </a:r>
            <a:r>
              <a:rPr kumimoji="1" lang="en-US" altLang="ko-KR" sz="1200" dirty="0" err="1" smtClean="0">
                <a:latin typeface="Verdana" pitchFamily="34" charset="0"/>
                <a:sym typeface="Wingdings" panose="05000000000000000000" pitchFamily="2" charset="2"/>
              </a:rPr>
              <a:t>W.Park</a:t>
            </a:r>
            <a:r>
              <a:rPr kumimoji="1" lang="en-US" altLang="ko-KR" sz="1200" dirty="0" smtClean="0">
                <a:latin typeface="Verdana" pitchFamily="34" charset="0"/>
                <a:sym typeface="Wingdings" panose="05000000000000000000" pitchFamily="2" charset="2"/>
              </a:rPr>
              <a:t>, A. Park, Lee 2015)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681566"/>
              </p:ext>
            </p:extLst>
          </p:nvPr>
        </p:nvGraphicFramePr>
        <p:xfrm>
          <a:off x="3934197" y="5067300"/>
          <a:ext cx="12858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799" name="Equation" r:id="rId8" imgW="736560" imgH="457200" progId="Equation.DSMT4">
                  <p:embed/>
                </p:oleObj>
              </mc:Choice>
              <mc:Fallback>
                <p:oleObj name="Equation" r:id="rId8" imgW="7365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197" y="5067300"/>
                        <a:ext cx="128587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그림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033" y="6586476"/>
            <a:ext cx="2018250" cy="23926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0983" y="4525722"/>
            <a:ext cx="3272681" cy="2273781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85" y="4471190"/>
            <a:ext cx="3359524" cy="2381641"/>
          </a:xfrm>
          <a:prstGeom prst="rect">
            <a:avLst/>
          </a:prstGeom>
        </p:spPr>
      </p:pic>
      <p:cxnSp>
        <p:nvCxnSpPr>
          <p:cNvPr id="35" name="직선 화살표 연결선 34"/>
          <p:cNvCxnSpPr/>
          <p:nvPr/>
        </p:nvCxnSpPr>
        <p:spPr>
          <a:xfrm flipH="1">
            <a:off x="683568" y="5657657"/>
            <a:ext cx="3231496" cy="75599"/>
          </a:xfrm>
          <a:prstGeom prst="straightConnector1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V="1">
            <a:off x="4607532" y="4797152"/>
            <a:ext cx="1332620" cy="26948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43085" y="3789040"/>
            <a:ext cx="91009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53"/>
          <p:cNvSpPr txBox="1">
            <a:spLocks noChangeArrowheads="1"/>
          </p:cNvSpPr>
          <p:nvPr/>
        </p:nvSpPr>
        <p:spPr bwMode="auto">
          <a:xfrm>
            <a:off x="107504" y="3931778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H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dibaryon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channel: Flavor 1 vs Flavor 27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3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77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50824" y="115888"/>
            <a:ext cx="8893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But why no H 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dibaryon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?  </a:t>
            </a:r>
            <a:r>
              <a:rPr lang="en-US" altLang="ko-KR" sz="1600" b="1" i="1" dirty="0" smtClean="0">
                <a:solidFill>
                  <a:schemeClr val="bg1"/>
                </a:solidFill>
                <a:latin typeface="Verdana" pitchFamily="34" charset="0"/>
              </a:rPr>
              <a:t>Flavor breaking effect in color-spin interaction</a:t>
            </a:r>
            <a:endParaRPr lang="en-US" altLang="ko-KR" sz="16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Oval 37"/>
          <p:cNvSpPr>
            <a:spLocks noChangeArrowheads="1"/>
          </p:cNvSpPr>
          <p:nvPr/>
        </p:nvSpPr>
        <p:spPr bwMode="auto">
          <a:xfrm>
            <a:off x="5711210" y="3651408"/>
            <a:ext cx="877014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27" name="Oval 44"/>
          <p:cNvSpPr>
            <a:spLocks noChangeArrowheads="1"/>
          </p:cNvSpPr>
          <p:nvPr/>
        </p:nvSpPr>
        <p:spPr bwMode="auto">
          <a:xfrm>
            <a:off x="5836115" y="3825973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8" name="Oval 45"/>
          <p:cNvSpPr>
            <a:spLocks noChangeArrowheads="1"/>
          </p:cNvSpPr>
          <p:nvPr/>
        </p:nvSpPr>
        <p:spPr bwMode="auto">
          <a:xfrm>
            <a:off x="6207590" y="3825973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9" name="Oval 47"/>
          <p:cNvSpPr>
            <a:spLocks noChangeArrowheads="1"/>
          </p:cNvSpPr>
          <p:nvPr/>
        </p:nvSpPr>
        <p:spPr bwMode="auto">
          <a:xfrm>
            <a:off x="6023440" y="4149080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0" name="Oval 48"/>
          <p:cNvSpPr>
            <a:spLocks noChangeArrowheads="1"/>
          </p:cNvSpPr>
          <p:nvPr/>
        </p:nvSpPr>
        <p:spPr bwMode="auto">
          <a:xfrm>
            <a:off x="6872515" y="3651408"/>
            <a:ext cx="877015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33" name="Oval 49"/>
          <p:cNvSpPr>
            <a:spLocks noChangeArrowheads="1"/>
          </p:cNvSpPr>
          <p:nvPr/>
        </p:nvSpPr>
        <p:spPr bwMode="auto">
          <a:xfrm>
            <a:off x="6997421" y="3825973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4" name="Oval 50"/>
          <p:cNvSpPr>
            <a:spLocks noChangeArrowheads="1"/>
          </p:cNvSpPr>
          <p:nvPr/>
        </p:nvSpPr>
        <p:spPr bwMode="auto">
          <a:xfrm>
            <a:off x="7184746" y="4149209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5" name="Oval 52"/>
          <p:cNvSpPr>
            <a:spLocks noChangeArrowheads="1"/>
          </p:cNvSpPr>
          <p:nvPr/>
        </p:nvSpPr>
        <p:spPr bwMode="auto">
          <a:xfrm>
            <a:off x="7327621" y="3816448"/>
            <a:ext cx="287337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6" name="Text Box 57"/>
          <p:cNvSpPr txBox="1">
            <a:spLocks noChangeArrowheads="1"/>
          </p:cNvSpPr>
          <p:nvPr/>
        </p:nvSpPr>
        <p:spPr bwMode="auto">
          <a:xfrm>
            <a:off x="5993278" y="3290857"/>
            <a:ext cx="360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b="1" dirty="0" smtClean="0">
                <a:latin typeface="Symbol" pitchFamily="18" charset="2"/>
              </a:rPr>
              <a:t>L</a:t>
            </a:r>
            <a:endParaRPr lang="en-US" altLang="ko-KR" sz="1600" b="1" dirty="0"/>
          </a:p>
        </p:txBody>
      </p:sp>
      <p:sp>
        <p:nvSpPr>
          <p:cNvPr id="37" name="Text Box 57"/>
          <p:cNvSpPr txBox="1">
            <a:spLocks noChangeArrowheads="1"/>
          </p:cNvSpPr>
          <p:nvPr/>
        </p:nvSpPr>
        <p:spPr bwMode="auto">
          <a:xfrm>
            <a:off x="7183357" y="3284984"/>
            <a:ext cx="360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b="1" dirty="0" smtClean="0">
                <a:latin typeface="Symbol" pitchFamily="18" charset="2"/>
              </a:rPr>
              <a:t>L</a:t>
            </a:r>
            <a:endParaRPr lang="en-US" altLang="ko-KR" sz="1600" b="1" dirty="0"/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312433" y="3811561"/>
            <a:ext cx="6778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dirty="0" smtClean="0">
                <a:ea typeface="굴림" pitchFamily="50" charset="-127"/>
                <a:sym typeface="Wingdings" pitchFamily="2" charset="2"/>
              </a:rPr>
              <a:t>vs</a:t>
            </a:r>
            <a:r>
              <a:rPr lang="en-US" altLang="ko-KR" sz="2000" dirty="0" smtClean="0">
                <a:latin typeface="+mn-lt"/>
                <a:ea typeface="굴림" pitchFamily="50" charset="-127"/>
                <a:sym typeface="Wingdings" pitchFamily="2" charset="2"/>
              </a:rPr>
              <a:t>       </a:t>
            </a:r>
            <a:endParaRPr lang="en-US" altLang="ko-KR" sz="2000" baseline="30000" dirty="0">
              <a:latin typeface="+mn-lt"/>
              <a:ea typeface="굴림" pitchFamily="50" charset="-127"/>
            </a:endParaRPr>
          </a:p>
        </p:txBody>
      </p:sp>
      <p:sp>
        <p:nvSpPr>
          <p:cNvPr id="39" name="Oval 26"/>
          <p:cNvSpPr>
            <a:spLocks noChangeArrowheads="1"/>
          </p:cNvSpPr>
          <p:nvPr/>
        </p:nvSpPr>
        <p:spPr bwMode="auto">
          <a:xfrm>
            <a:off x="2019970" y="3692968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2451845" y="3727715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1" name="Oval 34"/>
          <p:cNvSpPr>
            <a:spLocks noChangeArrowheads="1"/>
          </p:cNvSpPr>
          <p:nvPr/>
        </p:nvSpPr>
        <p:spPr bwMode="auto">
          <a:xfrm>
            <a:off x="2811884" y="3709168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2" name="Oval 35"/>
          <p:cNvSpPr>
            <a:spLocks noChangeArrowheads="1"/>
          </p:cNvSpPr>
          <p:nvPr/>
        </p:nvSpPr>
        <p:spPr bwMode="auto">
          <a:xfrm>
            <a:off x="2077666" y="4140042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3" name="Oval 40"/>
          <p:cNvSpPr>
            <a:spLocks noChangeArrowheads="1"/>
          </p:cNvSpPr>
          <p:nvPr/>
        </p:nvSpPr>
        <p:spPr bwMode="auto">
          <a:xfrm>
            <a:off x="2440409" y="4197153"/>
            <a:ext cx="287338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4" name="Oval 41"/>
          <p:cNvSpPr>
            <a:spLocks noChangeArrowheads="1"/>
          </p:cNvSpPr>
          <p:nvPr/>
        </p:nvSpPr>
        <p:spPr bwMode="auto">
          <a:xfrm>
            <a:off x="2811884" y="4181474"/>
            <a:ext cx="276225" cy="303212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5" name="Oval 43"/>
          <p:cNvSpPr>
            <a:spLocks noChangeArrowheads="1"/>
          </p:cNvSpPr>
          <p:nvPr/>
        </p:nvSpPr>
        <p:spPr bwMode="auto">
          <a:xfrm>
            <a:off x="1691680" y="3502370"/>
            <a:ext cx="1679340" cy="107875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6" name="Text Box 56"/>
          <p:cNvSpPr txBox="1">
            <a:spLocks noChangeArrowheads="1"/>
          </p:cNvSpPr>
          <p:nvPr/>
        </p:nvSpPr>
        <p:spPr bwMode="auto">
          <a:xfrm>
            <a:off x="2261465" y="3312366"/>
            <a:ext cx="57606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latin typeface="Arial" charset="0"/>
              </a:rPr>
              <a:t>  H</a:t>
            </a:r>
            <a:endParaRPr lang="en-US" altLang="ko-KR" sz="1600" dirty="0">
              <a:latin typeface="Arial" charset="0"/>
            </a:endParaRPr>
          </a:p>
        </p:txBody>
      </p:sp>
      <p:graphicFrame>
        <p:nvGraphicFramePr>
          <p:cNvPr id="4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064048"/>
              </p:ext>
            </p:extLst>
          </p:nvPr>
        </p:nvGraphicFramePr>
        <p:xfrm>
          <a:off x="3454400" y="3286001"/>
          <a:ext cx="210026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78" name="Equation" r:id="rId5" imgW="1676160" imgH="457200" progId="Equation.DSMT4">
                  <p:embed/>
                </p:oleObj>
              </mc:Choice>
              <mc:Fallback>
                <p:oleObj name="Equation" r:id="rId5" imgW="16761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4400" y="3286001"/>
                        <a:ext cx="2100263" cy="5762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883481"/>
              </p:ext>
            </p:extLst>
          </p:nvPr>
        </p:nvGraphicFramePr>
        <p:xfrm>
          <a:off x="2747288" y="753053"/>
          <a:ext cx="312544" cy="312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79" name="Equation" r:id="rId7" imgW="164880" imgH="164880" progId="Equation.DSMT4">
                  <p:embed/>
                </p:oleObj>
              </mc:Choice>
              <mc:Fallback>
                <p:oleObj name="Equation" r:id="rId7" imgW="1648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8" y="753053"/>
                        <a:ext cx="312544" cy="3125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037372"/>
              </p:ext>
            </p:extLst>
          </p:nvPr>
        </p:nvGraphicFramePr>
        <p:xfrm>
          <a:off x="140890" y="1173163"/>
          <a:ext cx="558323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0" name="Equation" r:id="rId9" imgW="3479760" imgH="507960" progId="Equation.DSMT4">
                  <p:embed/>
                </p:oleObj>
              </mc:Choice>
              <mc:Fallback>
                <p:oleObj name="Equation" r:id="rId9" imgW="347976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890" y="1173163"/>
                        <a:ext cx="5583238" cy="8159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타원 50"/>
          <p:cNvSpPr/>
          <p:nvPr/>
        </p:nvSpPr>
        <p:spPr>
          <a:xfrm>
            <a:off x="1160251" y="1152549"/>
            <a:ext cx="1491106" cy="4247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직선 화살표 연결선 51"/>
          <p:cNvCxnSpPr/>
          <p:nvPr/>
        </p:nvCxnSpPr>
        <p:spPr>
          <a:xfrm flipV="1">
            <a:off x="2154569" y="948477"/>
            <a:ext cx="474116" cy="117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슬라이드 번호 개체 틀 1"/>
          <p:cNvSpPr txBox="1">
            <a:spLocks/>
          </p:cNvSpPr>
          <p:nvPr/>
        </p:nvSpPr>
        <p:spPr>
          <a:xfrm>
            <a:off x="6296836" y="61997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DD84E-25D4-4983-8AA1-2863C96F08D9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graphicFrame>
        <p:nvGraphicFramePr>
          <p:cNvPr id="56" name="표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10480"/>
              </p:ext>
            </p:extLst>
          </p:nvPr>
        </p:nvGraphicFramePr>
        <p:xfrm>
          <a:off x="827584" y="5066285"/>
          <a:ext cx="7602851" cy="1459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7"/>
                <a:gridCol w="2093004"/>
                <a:gridCol w="1368152"/>
                <a:gridCol w="1296144"/>
                <a:gridCol w="1261374"/>
              </a:tblGrid>
              <a:tr h="486353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</a:rPr>
                        <a:t>dibaryon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 L  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 L </a:t>
                      </a:r>
                      <a:endParaRPr lang="ko-KR" alt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en-US" altLang="ko-KR" sz="1600" baseline="-25000" dirty="0" smtClean="0">
                          <a:solidFill>
                            <a:schemeClr val="tx1"/>
                          </a:solidFill>
                        </a:rPr>
                        <a:t>CS</a:t>
                      </a:r>
                      <a:endParaRPr lang="ko-KR" altLang="en-US" sz="1600" baseline="-25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D </a:t>
                      </a:r>
                      <a:r>
                        <a:rPr lang="en-US" altLang="ko-KR" sz="160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altLang="ko-KR" sz="1600" baseline="-25000" dirty="0" err="1" smtClean="0">
                          <a:solidFill>
                            <a:schemeClr val="tx1"/>
                          </a:solidFill>
                        </a:rPr>
                        <a:t>kin</a:t>
                      </a:r>
                      <a:endParaRPr lang="ko-KR" altLang="en-US" sz="1600" baseline="-2500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486353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-145 MeV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+100 MeV</a:t>
                      </a:r>
                      <a:endParaRPr lang="ko-KR" altLang="en-US" sz="160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86353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-61 MeV</a:t>
                      </a:r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smtClean="0"/>
                        <a:t>+</a:t>
                      </a:r>
                      <a:r>
                        <a:rPr lang="en-US" altLang="ko-KR" sz="1600" baseline="0" dirty="0" smtClean="0"/>
                        <a:t>100</a:t>
                      </a:r>
                      <a:r>
                        <a:rPr lang="en-US" altLang="ko-KR" sz="1600" dirty="0" smtClean="0"/>
                        <a:t> MeV</a:t>
                      </a:r>
                      <a:endParaRPr lang="ko-KR" altLang="en-US" sz="160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248812"/>
              </p:ext>
            </p:extLst>
          </p:nvPr>
        </p:nvGraphicFramePr>
        <p:xfrm>
          <a:off x="1353544" y="5198242"/>
          <a:ext cx="338137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1" name="Equation" r:id="rId11" imgW="253800" imgH="228600" progId="Equation.DSMT4">
                  <p:embed/>
                </p:oleObj>
              </mc:Choice>
              <mc:Fallback>
                <p:oleObj name="Equation" r:id="rId11" imgW="253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3544" y="5198242"/>
                        <a:ext cx="338137" cy="306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798090"/>
              </p:ext>
            </p:extLst>
          </p:nvPr>
        </p:nvGraphicFramePr>
        <p:xfrm>
          <a:off x="1113955" y="5620714"/>
          <a:ext cx="79375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2" name="Equation" r:id="rId13" imgW="596880" imgH="241200" progId="Equation.DSMT4">
                  <p:embed/>
                </p:oleObj>
              </mc:Choice>
              <mc:Fallback>
                <p:oleObj name="Equation" r:id="rId13" imgW="596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955" y="5620714"/>
                        <a:ext cx="793750" cy="3222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584524"/>
              </p:ext>
            </p:extLst>
          </p:nvPr>
        </p:nvGraphicFramePr>
        <p:xfrm>
          <a:off x="1103325" y="6128411"/>
          <a:ext cx="795337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3" name="Equation" r:id="rId15" imgW="596880" imgH="241200" progId="Equation.DSMT4">
                  <p:embed/>
                </p:oleObj>
              </mc:Choice>
              <mc:Fallback>
                <p:oleObj name="Equation" r:id="rId15" imgW="5968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25" y="6128411"/>
                        <a:ext cx="795337" cy="3222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319720"/>
              </p:ext>
            </p:extLst>
          </p:nvPr>
        </p:nvGraphicFramePr>
        <p:xfrm>
          <a:off x="3110236" y="5622855"/>
          <a:ext cx="71120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4" name="Equation" r:id="rId17" imgW="469800" imgH="228600" progId="Equation.DSMT4">
                  <p:embed/>
                </p:oleObj>
              </mc:Choice>
              <mc:Fallback>
                <p:oleObj name="Equation" r:id="rId17" imgW="469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0236" y="5622855"/>
                        <a:ext cx="711200" cy="3460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130728"/>
              </p:ext>
            </p:extLst>
          </p:nvPr>
        </p:nvGraphicFramePr>
        <p:xfrm>
          <a:off x="2394978" y="6092599"/>
          <a:ext cx="21097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5" name="Equation" r:id="rId19" imgW="1396800" imgH="253800" progId="Equation.DSMT4">
                  <p:embed/>
                </p:oleObj>
              </mc:Choice>
              <mc:Fallback>
                <p:oleObj name="Equation" r:id="rId19" imgW="1396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978" y="6092599"/>
                        <a:ext cx="2109787" cy="384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707103"/>
              </p:ext>
            </p:extLst>
          </p:nvPr>
        </p:nvGraphicFramePr>
        <p:xfrm>
          <a:off x="4531049" y="5617125"/>
          <a:ext cx="12080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6" name="Equation" r:id="rId21" imgW="799920" imgH="228600" progId="Equation.DSMT4">
                  <p:embed/>
                </p:oleObj>
              </mc:Choice>
              <mc:Fallback>
                <p:oleObj name="Equation" r:id="rId21" imgW="799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1049" y="5617125"/>
                        <a:ext cx="1208087" cy="3460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53"/>
          <p:cNvSpPr txBox="1">
            <a:spLocks noChangeArrowheads="1"/>
          </p:cNvSpPr>
          <p:nvPr/>
        </p:nvSpPr>
        <p:spPr bwMode="auto">
          <a:xfrm>
            <a:off x="107504" y="2851658"/>
            <a:ext cx="84745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H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dibaryon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channel: Flavor Breaking effect weakens attraction in Flavor 1 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440840"/>
              </p:ext>
            </p:extLst>
          </p:nvPr>
        </p:nvGraphicFramePr>
        <p:xfrm>
          <a:off x="6097588" y="1071563"/>
          <a:ext cx="3105150" cy="99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7" name="Equation" r:id="rId23" imgW="2450880" imgH="787320" progId="Equation.DSMT4">
                  <p:embed/>
                </p:oleObj>
              </mc:Choice>
              <mc:Fallback>
                <p:oleObj name="Equation" r:id="rId23" imgW="2450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588" y="1071563"/>
                        <a:ext cx="3105150" cy="9985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왼쪽 중괄호 3"/>
          <p:cNvSpPr/>
          <p:nvPr/>
        </p:nvSpPr>
        <p:spPr>
          <a:xfrm>
            <a:off x="5865027" y="1153015"/>
            <a:ext cx="219141" cy="8358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998155"/>
              </p:ext>
            </p:extLst>
          </p:nvPr>
        </p:nvGraphicFramePr>
        <p:xfrm>
          <a:off x="4532245" y="6116972"/>
          <a:ext cx="12080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488" name="Equation" r:id="rId25" imgW="799920" imgH="228600" progId="Equation.DSMT4">
                  <p:embed/>
                </p:oleObj>
              </mc:Choice>
              <mc:Fallback>
                <p:oleObj name="Equation" r:id="rId25" imgW="799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2245" y="6116972"/>
                        <a:ext cx="1208087" cy="3460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827584" y="2204864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Need to </a:t>
            </a:r>
            <a:r>
              <a:rPr lang="en-US" altLang="ko-KR" sz="1600" dirty="0" smtClean="0">
                <a:solidFill>
                  <a:srgbClr val="FF0000"/>
                </a:solidFill>
              </a:rPr>
              <a:t>Work out (color) x (spin) x (flavor) wave function </a:t>
            </a:r>
            <a:r>
              <a:rPr lang="en-US" altLang="ko-KR" sz="1400" dirty="0" smtClean="0"/>
              <a:t>(W. Park, A. Park, Cho, Lee)</a:t>
            </a:r>
            <a:endParaRPr lang="ko-KR" altLang="en-US" sz="1400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4162265" y="184482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>
            <a:off x="4572000" y="191683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42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0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50825" y="86070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Flavor breaking effect in other channels</a:t>
            </a:r>
            <a:endParaRPr lang="en-US" altLang="ko-K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" name="Text Box 53"/>
          <p:cNvSpPr txBox="1">
            <a:spLocks noChangeArrowheads="1"/>
          </p:cNvSpPr>
          <p:nvPr/>
        </p:nvSpPr>
        <p:spPr bwMode="auto">
          <a:xfrm>
            <a:off x="194350" y="993992"/>
            <a:ext cx="8554114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Pentaquark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Pcs  (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udusc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) (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Lipkin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87): 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Verdana" pitchFamily="34" charset="0"/>
                <a:sym typeface="Wingdings" panose="05000000000000000000" pitchFamily="2" charset="2"/>
              </a:rPr>
              <a:t>weakened from symmetric case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2901434" y="1062675"/>
            <a:ext cx="1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1992086" y="1065110"/>
            <a:ext cx="1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653530"/>
              </p:ext>
            </p:extLst>
          </p:nvPr>
        </p:nvGraphicFramePr>
        <p:xfrm>
          <a:off x="1043608" y="1556792"/>
          <a:ext cx="2911475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1" name="Equation" r:id="rId5" imgW="2323800" imgH="253800" progId="Equation.DSMT4">
                  <p:embed/>
                </p:oleObj>
              </mc:Choice>
              <mc:Fallback>
                <p:oleObj name="Equation" r:id="rId5" imgW="2323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556792"/>
                        <a:ext cx="2911475" cy="320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97182"/>
              </p:ext>
            </p:extLst>
          </p:nvPr>
        </p:nvGraphicFramePr>
        <p:xfrm>
          <a:off x="1043608" y="1956445"/>
          <a:ext cx="237013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2" name="Equation" r:id="rId7" imgW="1892160" imgH="253800" progId="Equation.DSMT4">
                  <p:embed/>
                </p:oleObj>
              </mc:Choice>
              <mc:Fallback>
                <p:oleObj name="Equation" r:id="rId7" imgW="1892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956445"/>
                        <a:ext cx="2370137" cy="320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921256" y="1952576"/>
            <a:ext cx="4395159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 Marginal:  probably Not strongly bound</a:t>
            </a:r>
          </a:p>
        </p:txBody>
      </p:sp>
      <p:sp>
        <p:nvSpPr>
          <p:cNvPr id="37" name="Text Box 53"/>
          <p:cNvSpPr txBox="1">
            <a:spLocks noChangeArrowheads="1"/>
          </p:cNvSpPr>
          <p:nvPr/>
        </p:nvSpPr>
        <p:spPr bwMode="auto">
          <a:xfrm>
            <a:off x="214544" y="2780928"/>
            <a:ext cx="4927147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Pentaquark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Pc   (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uudcc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) (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LHCb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)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2905000" y="2830623"/>
            <a:ext cx="1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99874"/>
              </p:ext>
            </p:extLst>
          </p:nvPr>
        </p:nvGraphicFramePr>
        <p:xfrm>
          <a:off x="1037235" y="3288853"/>
          <a:ext cx="237013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3" name="Equation" r:id="rId9" imgW="1892160" imgH="253800" progId="Equation.DSMT4">
                  <p:embed/>
                </p:oleObj>
              </mc:Choice>
              <mc:Fallback>
                <p:oleObj name="Equation" r:id="rId9" imgW="18921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235" y="3288853"/>
                        <a:ext cx="2370137" cy="320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914884" y="3284984"/>
            <a:ext cx="5229116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Can not be a compact state </a:t>
            </a:r>
            <a:r>
              <a:rPr kumimoji="1" lang="en-US" altLang="ko-KR" sz="1200" dirty="0" smtClean="0">
                <a:latin typeface="Arial" charset="0"/>
                <a:sym typeface="Wingdings" panose="05000000000000000000" pitchFamily="2" charset="2"/>
              </a:rPr>
              <a:t>(</a:t>
            </a:r>
            <a:r>
              <a:rPr kumimoji="1" lang="en-US" altLang="ko-KR" sz="1200" dirty="0" err="1" smtClean="0">
                <a:latin typeface="Arial" charset="0"/>
                <a:sym typeface="Wingdings" panose="05000000000000000000" pitchFamily="2" charset="2"/>
              </a:rPr>
              <a:t>Park,Park,Cho</a:t>
            </a:r>
            <a:r>
              <a:rPr kumimoji="1" lang="en-US" altLang="ko-KR" sz="1200" dirty="0" smtClean="0">
                <a:latin typeface="Arial" charset="0"/>
                <a:sym typeface="Wingdings" panose="05000000000000000000" pitchFamily="2" charset="2"/>
              </a:rPr>
              <a:t>, Lee PRD95(17))  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 probably molecular type</a:t>
            </a:r>
          </a:p>
        </p:txBody>
      </p:sp>
      <p:sp>
        <p:nvSpPr>
          <p:cNvPr id="43" name="Text Box 53"/>
          <p:cNvSpPr txBox="1">
            <a:spLocks noChangeArrowheads="1"/>
          </p:cNvSpPr>
          <p:nvPr/>
        </p:nvSpPr>
        <p:spPr bwMode="auto">
          <a:xfrm>
            <a:off x="214544" y="4365104"/>
            <a:ext cx="543757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Dibaryon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d*(2380)  (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uuuuuu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) (WASA at COSY)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4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979456"/>
              </p:ext>
            </p:extLst>
          </p:nvPr>
        </p:nvGraphicFramePr>
        <p:xfrm>
          <a:off x="1131888" y="4873625"/>
          <a:ext cx="217963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4" name="Equation" r:id="rId11" imgW="1739880" imgH="253800" progId="Equation.DSMT4">
                  <p:embed/>
                </p:oleObj>
              </mc:Choice>
              <mc:Fallback>
                <p:oleObj name="Equation" r:id="rId11" imgW="17398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888" y="4873625"/>
                        <a:ext cx="2179637" cy="3206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3914884" y="4869160"/>
            <a:ext cx="5553660" cy="732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ct val="50000"/>
              </a:spcBef>
              <a:buFont typeface="Wingdings" panose="05000000000000000000" pitchFamily="2" charset="2"/>
              <a:buChar char="à"/>
            </a:pPr>
            <a:r>
              <a:rPr kumimoji="1" lang="en-US" altLang="ko-KR" sz="1600" dirty="0" smtClean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Can not be a compact </a:t>
            </a:r>
            <a:r>
              <a:rPr kumimoji="1" lang="en-US" altLang="ko-KR" sz="1600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state </a:t>
            </a:r>
            <a:r>
              <a:rPr kumimoji="1" lang="en-US" altLang="ko-KR" sz="1200" dirty="0">
                <a:latin typeface="Arial" charset="0"/>
                <a:sym typeface="Wingdings" panose="05000000000000000000" pitchFamily="2" charset="2"/>
              </a:rPr>
              <a:t>(</a:t>
            </a:r>
            <a:r>
              <a:rPr kumimoji="1" lang="en-US" altLang="ko-KR" sz="1200" dirty="0" err="1" smtClean="0">
                <a:latin typeface="Arial" charset="0"/>
                <a:sym typeface="Wingdings" panose="05000000000000000000" pitchFamily="2" charset="2"/>
              </a:rPr>
              <a:t>Park,Park,Lee</a:t>
            </a:r>
            <a:r>
              <a:rPr kumimoji="1" lang="en-US" altLang="ko-KR" sz="1200" dirty="0" smtClean="0">
                <a:latin typeface="Arial" charset="0"/>
                <a:sym typeface="Wingdings" panose="05000000000000000000" pitchFamily="2" charset="2"/>
              </a:rPr>
              <a:t> PRD92(15))  </a:t>
            </a: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    </a:t>
            </a:r>
            <a:endParaRPr kumimoji="1" lang="en-US" altLang="ko-KR" sz="1600" dirty="0">
              <a:latin typeface="Arial" charset="0"/>
              <a:sym typeface="Wingdings" panose="05000000000000000000" pitchFamily="2" charset="2"/>
            </a:endParaRP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 probably molecular type</a:t>
            </a:r>
          </a:p>
        </p:txBody>
      </p:sp>
    </p:spTree>
    <p:extLst>
      <p:ext uri="{BB962C8B-B14F-4D97-AF65-F5344CB8AC3E}">
        <p14:creationId xmlns:p14="http://schemas.microsoft.com/office/powerpoint/2010/main" val="34732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 spin interaction  - </a:t>
            </a:r>
            <a:r>
              <a:rPr kumimoji="1" lang="en-US" altLang="ko-KR" dirty="0" err="1" smtClean="0">
                <a:solidFill>
                  <a:schemeClr val="tx1"/>
                </a:solidFill>
                <a:latin typeface="Arial" charset="0"/>
              </a:rPr>
              <a:t>Pentaquark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-1 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29885" y="908720"/>
            <a:ext cx="831701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latin typeface="Arial" charset="0"/>
              </a:rPr>
              <a:t>1)   4 light quark and 1 Heavy anti-quark </a:t>
            </a:r>
            <a:endParaRPr kumimoji="1" lang="en-US" altLang="ko-KR" dirty="0">
              <a:latin typeface="Arial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84168" y="3356992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868144" y="3356992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868144" y="357301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868144" y="378904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364088" y="313406"/>
            <a:ext cx="3390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H. </a:t>
            </a:r>
            <a:r>
              <a:rPr lang="en-US" altLang="ko-KR" sz="1200" dirty="0" err="1" smtClean="0"/>
              <a:t>Lipkin</a:t>
            </a:r>
            <a:r>
              <a:rPr lang="en-US" altLang="ko-KR" sz="1200" dirty="0" smtClean="0"/>
              <a:t>, PLB 195 (1987) 484</a:t>
            </a:r>
            <a:endParaRPr lang="ko-KR" altLang="en-US" sz="1200" dirty="0"/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705523"/>
              </p:ext>
            </p:extLst>
          </p:nvPr>
        </p:nvGraphicFramePr>
        <p:xfrm>
          <a:off x="911225" y="1536700"/>
          <a:ext cx="38893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9" name="Equation" r:id="rId3" imgW="2831760" imgH="431640" progId="Equation.DSMT4">
                  <p:embed/>
                </p:oleObj>
              </mc:Choice>
              <mc:Fallback>
                <p:oleObj name="Equation" r:id="rId3" imgW="2831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1225" y="1536700"/>
                        <a:ext cx="3889375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5855838" y="1045269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6314472" y="1060138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1" name="Oval 35"/>
          <p:cNvSpPr>
            <a:spLocks noChangeArrowheads="1"/>
          </p:cNvSpPr>
          <p:nvPr/>
        </p:nvSpPr>
        <p:spPr bwMode="auto">
          <a:xfrm>
            <a:off x="5893656" y="1402892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2" name="Oval 40"/>
          <p:cNvSpPr>
            <a:spLocks noChangeArrowheads="1"/>
          </p:cNvSpPr>
          <p:nvPr/>
        </p:nvSpPr>
        <p:spPr bwMode="auto">
          <a:xfrm>
            <a:off x="6332853" y="1410308"/>
            <a:ext cx="287338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6835499" y="1196752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4" name="Oval 43"/>
          <p:cNvSpPr>
            <a:spLocks noChangeArrowheads="1"/>
          </p:cNvSpPr>
          <p:nvPr/>
        </p:nvSpPr>
        <p:spPr bwMode="auto">
          <a:xfrm>
            <a:off x="5527548" y="908720"/>
            <a:ext cx="1679340" cy="100064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6" name="Oval 43"/>
          <p:cNvSpPr>
            <a:spLocks noChangeArrowheads="1"/>
          </p:cNvSpPr>
          <p:nvPr/>
        </p:nvSpPr>
        <p:spPr bwMode="auto">
          <a:xfrm>
            <a:off x="5776667" y="1008487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7" name="Oval 43"/>
          <p:cNvSpPr>
            <a:spLocks noChangeArrowheads="1"/>
          </p:cNvSpPr>
          <p:nvPr/>
        </p:nvSpPr>
        <p:spPr bwMode="auto">
          <a:xfrm>
            <a:off x="6248471" y="996113"/>
            <a:ext cx="432048" cy="717106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8" name="왼쪽/오른쪽 화살표 37"/>
          <p:cNvSpPr/>
          <p:nvPr/>
        </p:nvSpPr>
        <p:spPr>
          <a:xfrm>
            <a:off x="6620191" y="1461075"/>
            <a:ext cx="249735" cy="104986"/>
          </a:xfrm>
          <a:prstGeom prst="leftRightArrow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직선 화살표 연결선 38"/>
          <p:cNvCxnSpPr/>
          <p:nvPr/>
        </p:nvCxnSpPr>
        <p:spPr>
          <a:xfrm>
            <a:off x="6838203" y="1591602"/>
            <a:ext cx="273521" cy="228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477933"/>
              </p:ext>
            </p:extLst>
          </p:nvPr>
        </p:nvGraphicFramePr>
        <p:xfrm>
          <a:off x="7101086" y="1513568"/>
          <a:ext cx="1503362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0" name="Equation" r:id="rId5" imgW="927000" imgH="444240" progId="Equation.DSMT4">
                  <p:embed/>
                </p:oleObj>
              </mc:Choice>
              <mc:Fallback>
                <p:oleObj name="Equation" r:id="rId5" imgW="927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086" y="1513568"/>
                        <a:ext cx="1503362" cy="722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628138"/>
              </p:ext>
            </p:extLst>
          </p:nvPr>
        </p:nvGraphicFramePr>
        <p:xfrm>
          <a:off x="699046" y="2996952"/>
          <a:ext cx="2929416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1" name="Equation" r:id="rId7" imgW="2273040" imgH="279360" progId="Equation.DSMT4">
                  <p:embed/>
                </p:oleObj>
              </mc:Choice>
              <mc:Fallback>
                <p:oleObj name="Equation" r:id="rId7" imgW="2273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9046" y="2996952"/>
                        <a:ext cx="2929416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직사각형 46"/>
          <p:cNvSpPr/>
          <p:nvPr/>
        </p:nvSpPr>
        <p:spPr>
          <a:xfrm>
            <a:off x="1763688" y="342900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1547664" y="342900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1547664" y="364502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>
            <a:off x="1979712" y="342900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989011"/>
              </p:ext>
            </p:extLst>
          </p:nvPr>
        </p:nvGraphicFramePr>
        <p:xfrm>
          <a:off x="5026992" y="2996952"/>
          <a:ext cx="2737471" cy="35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2" name="Equation" r:id="rId9" imgW="2158920" imgH="279360" progId="Equation.DSMT4">
                  <p:embed/>
                </p:oleObj>
              </mc:Choice>
              <mc:Fallback>
                <p:oleObj name="Equation" r:id="rId9" imgW="2158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26992" y="2996952"/>
                        <a:ext cx="2737471" cy="354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716575"/>
              </p:ext>
            </p:extLst>
          </p:nvPr>
        </p:nvGraphicFramePr>
        <p:xfrm>
          <a:off x="925240" y="4670424"/>
          <a:ext cx="1198488" cy="630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3" name="Equation" r:id="rId11" imgW="965160" imgH="507960" progId="Equation.DSMT4">
                  <p:embed/>
                </p:oleObj>
              </mc:Choice>
              <mc:Fallback>
                <p:oleObj name="Equation" r:id="rId11" imgW="965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5240" y="4670424"/>
                        <a:ext cx="1198488" cy="630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157786"/>
              </p:ext>
            </p:extLst>
          </p:nvPr>
        </p:nvGraphicFramePr>
        <p:xfrm>
          <a:off x="2346288" y="3422712"/>
          <a:ext cx="317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4" name="Equation" r:id="rId13" imgW="317160" imgH="228600" progId="Equation.DSMT4">
                  <p:embed/>
                </p:oleObj>
              </mc:Choice>
              <mc:Fallback>
                <p:oleObj name="Equation" r:id="rId13" imgW="317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46288" y="3422712"/>
                        <a:ext cx="317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092754"/>
              </p:ext>
            </p:extLst>
          </p:nvPr>
        </p:nvGraphicFramePr>
        <p:xfrm>
          <a:off x="6426200" y="3343275"/>
          <a:ext cx="4191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5" name="Equation" r:id="rId15" imgW="419040" imgH="279360" progId="Equation.DSMT4">
                  <p:embed/>
                </p:oleObj>
              </mc:Choice>
              <mc:Fallback>
                <p:oleObj name="Equation" r:id="rId15" imgW="419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26200" y="3343275"/>
                        <a:ext cx="4191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41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07504" y="260647"/>
            <a:ext cx="5112568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Color spin interaction  - </a:t>
            </a:r>
            <a:r>
              <a:rPr kumimoji="1" lang="en-US" altLang="ko-KR" dirty="0" err="1" smtClean="0">
                <a:solidFill>
                  <a:schemeClr val="tx1"/>
                </a:solidFill>
                <a:latin typeface="Arial" charset="0"/>
              </a:rPr>
              <a:t>Pentaquark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0" y="1792006"/>
            <a:ext cx="8317018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>
                <a:latin typeface="Arial" charset="0"/>
              </a:rPr>
              <a:t> </a:t>
            </a:r>
            <a:r>
              <a:rPr kumimoji="1" lang="en-US" altLang="ko-KR" dirty="0" smtClean="0">
                <a:latin typeface="Arial" charset="0"/>
              </a:rPr>
              <a:t> 1) 4 quark and 1 heavy antiquark state</a:t>
            </a:r>
            <a:endParaRPr kumimoji="1" lang="en-US" altLang="ko-KR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313406"/>
            <a:ext cx="3390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W. Park, </a:t>
            </a:r>
            <a:r>
              <a:rPr lang="en-US" altLang="ko-KR" sz="1200" dirty="0" err="1" smtClean="0"/>
              <a:t>Sungtae</a:t>
            </a:r>
            <a:r>
              <a:rPr lang="en-US" altLang="ko-KR" sz="1200" dirty="0" smtClean="0"/>
              <a:t> Cho, SHL, arXiv:1811.10911</a:t>
            </a:r>
            <a:endParaRPr lang="ko-KR" altLang="en-US" sz="1200" dirty="0"/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224278"/>
              </p:ext>
            </p:extLst>
          </p:nvPr>
        </p:nvGraphicFramePr>
        <p:xfrm>
          <a:off x="395536" y="663432"/>
          <a:ext cx="6907575" cy="610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49" name="Equation" r:id="rId3" imgW="5029200" imgH="444240" progId="Equation.DSMT4">
                  <p:embed/>
                </p:oleObj>
              </mc:Choice>
              <mc:Fallback>
                <p:oleObj name="Equation" r:id="rId3" imgW="50292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663432"/>
                        <a:ext cx="6907575" cy="610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8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46391"/>
            <a:ext cx="44100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2894" y="2169392"/>
            <a:ext cx="7551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dirty="0" err="1" smtClean="0"/>
              <a:t>Flavour</a:t>
            </a:r>
            <a:endParaRPr lang="ko-KR" alt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894" y="3728065"/>
            <a:ext cx="109042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dirty="0" smtClean="0"/>
              <a:t>Color-Spin</a:t>
            </a:r>
            <a:endParaRPr lang="ko-KR" altLang="en-US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pic>
        <p:nvPicPr>
          <p:cNvPr id="388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36" y="4005064"/>
            <a:ext cx="40576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130891"/>
              </p:ext>
            </p:extLst>
          </p:nvPr>
        </p:nvGraphicFramePr>
        <p:xfrm>
          <a:off x="3013585" y="2852936"/>
          <a:ext cx="2806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0" name="Equation" r:id="rId7" imgW="2806560" imgH="279360" progId="Equation.DSMT4">
                  <p:embed/>
                </p:oleObj>
              </mc:Choice>
              <mc:Fallback>
                <p:oleObj name="Equation" r:id="rId7" imgW="28065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13585" y="2852936"/>
                        <a:ext cx="28067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모서리가 둥근 직사각형 8"/>
          <p:cNvSpPr/>
          <p:nvPr/>
        </p:nvSpPr>
        <p:spPr>
          <a:xfrm>
            <a:off x="1716200" y="4869160"/>
            <a:ext cx="1800200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모서리가 둥근 직사각형 31"/>
          <p:cNvSpPr/>
          <p:nvPr/>
        </p:nvSpPr>
        <p:spPr>
          <a:xfrm>
            <a:off x="4346988" y="2780928"/>
            <a:ext cx="68158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8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82" y="1194014"/>
            <a:ext cx="3046052" cy="564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모서리가 둥근 직사각형 33"/>
          <p:cNvSpPr/>
          <p:nvPr/>
        </p:nvSpPr>
        <p:spPr>
          <a:xfrm>
            <a:off x="6094106" y="4650700"/>
            <a:ext cx="3049893" cy="6505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268342"/>
              </p:ext>
            </p:extLst>
          </p:nvPr>
        </p:nvGraphicFramePr>
        <p:xfrm>
          <a:off x="4535378" y="3341193"/>
          <a:ext cx="304800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1" name="Equation" r:id="rId10" imgW="304560" imgH="253800" progId="Equation.DSMT4">
                  <p:embed/>
                </p:oleObj>
              </mc:Choice>
              <mc:Fallback>
                <p:oleObj name="Equation" r:id="rId10" imgW="304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35378" y="3341193"/>
                        <a:ext cx="304800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5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71" y="666076"/>
            <a:ext cx="6293641" cy="619192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999" name="Image" r:id="rId4" imgW="8857143" imgH="2409524" progId="">
                  <p:embed/>
                </p:oleObj>
              </mc:Choice>
              <mc:Fallback>
                <p:oleObj name="Image" r:id="rId4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50824" y="115888"/>
            <a:ext cx="8857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Where are the compact Flavor exotics? </a:t>
            </a:r>
            <a:r>
              <a:rPr lang="en-US" altLang="ko-KR" sz="14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ko-KR" sz="1400" dirty="0" err="1" smtClean="0">
                <a:solidFill>
                  <a:schemeClr val="bg1"/>
                </a:solidFill>
                <a:latin typeface="Verdana" pitchFamily="34" charset="0"/>
              </a:rPr>
              <a:t>W.Park</a:t>
            </a:r>
            <a:r>
              <a:rPr lang="en-US" altLang="ko-KR" sz="1400" dirty="0" smtClean="0">
                <a:solidFill>
                  <a:schemeClr val="bg1"/>
                </a:solidFill>
                <a:latin typeface="Verdana" pitchFamily="34" charset="0"/>
              </a:rPr>
              <a:t>, S. Cho, Lee arXiv:1811.1091) </a:t>
            </a:r>
            <a:endParaRPr lang="en-US" altLang="ko-K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3943806" y="1268760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3943806" y="1608922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76163"/>
              </p:ext>
            </p:extLst>
          </p:nvPr>
        </p:nvGraphicFramePr>
        <p:xfrm>
          <a:off x="2513014" y="1230978"/>
          <a:ext cx="747713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00" name="Equation" r:id="rId6" imgW="596880" imgH="203040" progId="Equation.DSMT4">
                  <p:embed/>
                </p:oleObj>
              </mc:Choice>
              <mc:Fallback>
                <p:oleObj name="Equation" r:id="rId6" imgW="5968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14" y="1230978"/>
                        <a:ext cx="747713" cy="2555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477082"/>
              </p:ext>
            </p:extLst>
          </p:nvPr>
        </p:nvGraphicFramePr>
        <p:xfrm>
          <a:off x="2513014" y="1627702"/>
          <a:ext cx="700088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01" name="Equation" r:id="rId8" imgW="558720" imgH="241200" progId="Equation.DSMT4">
                  <p:embed/>
                </p:oleObj>
              </mc:Choice>
              <mc:Fallback>
                <p:oleObj name="Equation" r:id="rId8" imgW="558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14" y="1627702"/>
                        <a:ext cx="700088" cy="3032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756080"/>
              </p:ext>
            </p:extLst>
          </p:nvPr>
        </p:nvGraphicFramePr>
        <p:xfrm>
          <a:off x="174625" y="3044825"/>
          <a:ext cx="1636713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02" name="Equation" r:id="rId10" imgW="1307880" imgH="228600" progId="Equation.DSMT4">
                  <p:embed/>
                </p:oleObj>
              </mc:Choice>
              <mc:Fallback>
                <p:oleObj name="Equation" r:id="rId10" imgW="1307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3044825"/>
                        <a:ext cx="1636713" cy="2873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340834"/>
              </p:ext>
            </p:extLst>
          </p:nvPr>
        </p:nvGraphicFramePr>
        <p:xfrm>
          <a:off x="127000" y="2773363"/>
          <a:ext cx="2066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003" name="Equation" r:id="rId12" imgW="1650960" imgH="253800" progId="Equation.DSMT4">
                  <p:embed/>
                </p:oleObj>
              </mc:Choice>
              <mc:Fallback>
                <p:oleObj name="Equation" r:id="rId12" imgW="16509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2773363"/>
                        <a:ext cx="2066925" cy="319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107504" y="908720"/>
            <a:ext cx="2779367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With flavor breaking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259904" y="1627522"/>
            <a:ext cx="2779367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Most attractive 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156680" name="Picture 8" descr="http://belle.kek.jp/image/B-logo-smal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792919"/>
            <a:ext cx="1352550" cy="1038225"/>
          </a:xfrm>
          <a:prstGeom prst="rect">
            <a:avLst/>
          </a:prstGeom>
          <a:noFill/>
        </p:spPr>
      </p:pic>
      <p:graphicFrame>
        <p:nvGraphicFramePr>
          <p:cNvPr id="1566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179933"/>
              </p:ext>
            </p:extLst>
          </p:nvPr>
        </p:nvGraphicFramePr>
        <p:xfrm>
          <a:off x="3679834" y="726259"/>
          <a:ext cx="210661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4" name="Equation" r:id="rId4" imgW="1206360" imgH="228600" progId="Equation.3">
                  <p:embed/>
                </p:oleObj>
              </mc:Choice>
              <mc:Fallback>
                <p:oleObj name="Equation" r:id="rId4" imgW="1206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834" y="726259"/>
                        <a:ext cx="2106612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645819"/>
              </p:ext>
            </p:extLst>
          </p:nvPr>
        </p:nvGraphicFramePr>
        <p:xfrm>
          <a:off x="3633803" y="1227909"/>
          <a:ext cx="3081337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5" name="Equation" r:id="rId6" imgW="1765080" imgH="177480" progId="Equation.3">
                  <p:embed/>
                </p:oleObj>
              </mc:Choice>
              <mc:Fallback>
                <p:oleObj name="Equation" r:id="rId6" imgW="1765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803" y="1227909"/>
                        <a:ext cx="3081337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5720" y="75957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- 2003 -</a:t>
            </a:r>
            <a:endParaRPr lang="ko-KR" altLang="en-US" dirty="0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285720" y="116632"/>
            <a:ext cx="1285884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smtClean="0">
                <a:latin typeface="Comic Sans MS" pitchFamily="66" charset="0"/>
              </a:rPr>
              <a:t>X(3872)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714876" y="721481"/>
            <a:ext cx="100013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5675" y="1637976"/>
            <a:ext cx="56483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74" name="Picture 10" descr="Particle Data Grou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64876" name="Picture 12" descr="Particle Data Grou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64878" name="Picture 14" descr="Particle Data Grou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64880" name="Picture 16" descr="http://nicadd.niu.edu/~dhiman/logos/logo_pdg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57300" y="1930061"/>
            <a:ext cx="2238375" cy="742951"/>
          </a:xfrm>
          <a:prstGeom prst="rect">
            <a:avLst/>
          </a:prstGeom>
          <a:noFill/>
        </p:spPr>
      </p:pic>
      <p:graphicFrame>
        <p:nvGraphicFramePr>
          <p:cNvPr id="1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563757"/>
              </p:ext>
            </p:extLst>
          </p:nvPr>
        </p:nvGraphicFramePr>
        <p:xfrm>
          <a:off x="1701800" y="4663778"/>
          <a:ext cx="19510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6" name="Equation" r:id="rId11" imgW="1117440" imgH="241200" progId="Equation.DSMT4">
                  <p:embed/>
                </p:oleObj>
              </mc:Choice>
              <mc:Fallback>
                <p:oleObj name="Equation" r:id="rId11" imgW="1117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4663778"/>
                        <a:ext cx="1951038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26678"/>
              </p:ext>
            </p:extLst>
          </p:nvPr>
        </p:nvGraphicFramePr>
        <p:xfrm>
          <a:off x="1763688" y="5463183"/>
          <a:ext cx="26828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7" name="Equation" r:id="rId13" imgW="1536480" imgH="215640" progId="Equation.3">
                  <p:embed/>
                </p:oleObj>
              </mc:Choice>
              <mc:Fallback>
                <p:oleObj name="Equation" r:id="rId13" imgW="1536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5463183"/>
                        <a:ext cx="2682875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887517"/>
              </p:ext>
            </p:extLst>
          </p:nvPr>
        </p:nvGraphicFramePr>
        <p:xfrm>
          <a:off x="1828676" y="5931495"/>
          <a:ext cx="25273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8" name="Equation" r:id="rId15" imgW="1447560" imgH="215640" progId="Equation.3">
                  <p:embed/>
                </p:oleObj>
              </mc:Choice>
              <mc:Fallback>
                <p:oleObj name="Equation" r:id="rId15" imgW="1447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676" y="5931495"/>
                        <a:ext cx="2527300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85720" y="437221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- 2015 -</a:t>
            </a:r>
            <a:endParaRPr lang="ko-KR" altLang="en-US" dirty="0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285720" y="3669980"/>
            <a:ext cx="3350176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err="1" smtClean="0">
                <a:latin typeface="Comic Sans MS" pitchFamily="66" charset="0"/>
              </a:rPr>
              <a:t>Pentaquark</a:t>
            </a:r>
            <a:r>
              <a:rPr kumimoji="1" lang="en-US" altLang="ko-KR" sz="2000" dirty="0" smtClean="0">
                <a:latin typeface="Comic Sans MS" pitchFamily="66" charset="0"/>
              </a:rPr>
              <a:t> - Pc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049758"/>
              </p:ext>
            </p:extLst>
          </p:nvPr>
        </p:nvGraphicFramePr>
        <p:xfrm>
          <a:off x="539552" y="5781452"/>
          <a:ext cx="90805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59" name="Equation" r:id="rId17" imgW="520560" imgH="177480" progId="Equation.3">
                  <p:embed/>
                </p:oleObj>
              </mc:Choice>
              <mc:Fallback>
                <p:oleObj name="Equation" r:id="rId17" imgW="520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781452"/>
                        <a:ext cx="908050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타원 24"/>
          <p:cNvSpPr/>
          <p:nvPr/>
        </p:nvSpPr>
        <p:spPr>
          <a:xfrm>
            <a:off x="2339752" y="4670112"/>
            <a:ext cx="77243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493800"/>
              </p:ext>
            </p:extLst>
          </p:nvPr>
        </p:nvGraphicFramePr>
        <p:xfrm>
          <a:off x="5816475" y="5444530"/>
          <a:ext cx="31480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60" name="Equation" r:id="rId19" imgW="1803240" imgH="215640" progId="Equation.3">
                  <p:embed/>
                </p:oleObj>
              </mc:Choice>
              <mc:Fallback>
                <p:oleObj name="Equation" r:id="rId19" imgW="18032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475" y="5444530"/>
                        <a:ext cx="3148013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672985"/>
              </p:ext>
            </p:extLst>
          </p:nvPr>
        </p:nvGraphicFramePr>
        <p:xfrm>
          <a:off x="5868144" y="5912843"/>
          <a:ext cx="22844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61" name="Equation" r:id="rId21" imgW="1307880" imgH="215640" progId="Equation.3">
                  <p:embed/>
                </p:oleObj>
              </mc:Choice>
              <mc:Fallback>
                <p:oleObj name="Equation" r:id="rId21" imgW="1307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5912843"/>
                        <a:ext cx="2284412" cy="377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323457"/>
              </p:ext>
            </p:extLst>
          </p:nvPr>
        </p:nvGraphicFramePr>
        <p:xfrm>
          <a:off x="4574734" y="5763494"/>
          <a:ext cx="93027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962" name="Equation" r:id="rId23" imgW="533160" imgH="177480" progId="Equation.3">
                  <p:embed/>
                </p:oleObj>
              </mc:Choice>
              <mc:Fallback>
                <p:oleObj name="Equation" r:id="rId23" imgW="5331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34" y="5763494"/>
                        <a:ext cx="930275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왼쪽 중괄호 28"/>
          <p:cNvSpPr/>
          <p:nvPr/>
        </p:nvSpPr>
        <p:spPr>
          <a:xfrm>
            <a:off x="1475656" y="5660554"/>
            <a:ext cx="144016" cy="5040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왼쪽 중괄호 29"/>
          <p:cNvSpPr/>
          <p:nvPr/>
        </p:nvSpPr>
        <p:spPr>
          <a:xfrm>
            <a:off x="5508104" y="5642596"/>
            <a:ext cx="144016" cy="5040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28596" y="4724450"/>
            <a:ext cx="928694" cy="64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405226" y="3203684"/>
            <a:ext cx="270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ym typeface="Wingdings" panose="05000000000000000000" pitchFamily="2" charset="2"/>
              </a:rPr>
              <a:t> more  X,Y, Z states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23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847385" y="6306304"/>
            <a:ext cx="2133600" cy="365125"/>
          </a:xfr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2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50824" y="115888"/>
            <a:ext cx="8857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Most probable 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Pentaquark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P</a:t>
            </a:r>
            <a:r>
              <a:rPr lang="en-US" altLang="ko-KR" b="1" i="1" baseline="-25000" dirty="0" err="1" smtClean="0">
                <a:solidFill>
                  <a:schemeClr val="bg1"/>
                </a:solidFill>
                <a:latin typeface="Verdana" pitchFamily="34" charset="0"/>
              </a:rPr>
              <a:t>cc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udccs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) </a:t>
            </a:r>
            <a:r>
              <a:rPr lang="en-US" altLang="ko-KR" sz="14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ko-KR" sz="1400" dirty="0" err="1" smtClean="0">
                <a:solidFill>
                  <a:schemeClr val="bg1"/>
                </a:solidFill>
                <a:latin typeface="Verdana" pitchFamily="34" charset="0"/>
              </a:rPr>
              <a:t>W.Park</a:t>
            </a:r>
            <a:r>
              <a:rPr lang="en-US" altLang="ko-KR" sz="1400" dirty="0" smtClean="0">
                <a:solidFill>
                  <a:schemeClr val="bg1"/>
                </a:solidFill>
                <a:latin typeface="Verdana" pitchFamily="34" charset="0"/>
              </a:rPr>
              <a:t>, S. Cho, Lee arXiv:1811.1091) </a:t>
            </a:r>
            <a:endParaRPr lang="en-US" altLang="ko-K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7" name="Text Box 53"/>
          <p:cNvSpPr txBox="1">
            <a:spLocks noChangeArrowheads="1"/>
          </p:cNvSpPr>
          <p:nvPr/>
        </p:nvSpPr>
        <p:spPr bwMode="auto">
          <a:xfrm>
            <a:off x="220917" y="1052736"/>
            <a:ext cx="702369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Color spin configuration q</a:t>
            </a:r>
            <a:r>
              <a:rPr kumimoji="1" lang="en-US" altLang="ko-KR" sz="1600" baseline="30000" dirty="0" smtClean="0">
                <a:latin typeface="Verdana" pitchFamily="34" charset="0"/>
                <a:sym typeface="Wingdings" panose="05000000000000000000" pitchFamily="2" charset="2"/>
              </a:rPr>
              <a:t>4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: SU(6)  [31] and Spin=0  </a:t>
            </a:r>
            <a:r>
              <a:rPr kumimoji="1" lang="en-US" altLang="ko-KR" sz="1600" i="1" dirty="0" smtClean="0">
                <a:latin typeface="Verdana" pitchFamily="34" charset="0"/>
                <a:sym typeface="Wingdings" panose="05000000000000000000" pitchFamily="2" charset="2"/>
              </a:rPr>
              <a:t>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=-16</a:t>
            </a:r>
            <a:endParaRPr kumimoji="1" lang="en-US" altLang="ko-KR" sz="1600" dirty="0">
              <a:latin typeface="Arial" charset="0"/>
              <a:sym typeface="Wingdings" panose="05000000000000000000" pitchFamily="2" charset="2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236296" y="980728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7236296" y="1196752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452320" y="980728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 Box 53"/>
          <p:cNvSpPr txBox="1">
            <a:spLocks noChangeArrowheads="1"/>
          </p:cNvSpPr>
          <p:nvPr/>
        </p:nvSpPr>
        <p:spPr bwMode="auto">
          <a:xfrm>
            <a:off x="600010" y="1658707"/>
            <a:ext cx="7799083" cy="264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Responsible for                       (</a:t>
            </a:r>
            <a:r>
              <a:rPr kumimoji="1" lang="en-US" altLang="ko-KR" sz="1400" dirty="0" err="1" smtClean="0">
                <a:latin typeface="Verdana" pitchFamily="34" charset="0"/>
              </a:rPr>
              <a:t>Gignoux</a:t>
            </a:r>
            <a:r>
              <a:rPr kumimoji="1" lang="en-US" altLang="ko-KR" sz="1400" dirty="0" smtClean="0">
                <a:latin typeface="Verdana" pitchFamily="34" charset="0"/>
              </a:rPr>
              <a:t>, Silvestre-</a:t>
            </a:r>
            <a:r>
              <a:rPr kumimoji="1" lang="en-US" altLang="ko-KR" sz="1400" dirty="0" err="1" smtClean="0">
                <a:latin typeface="Verdana" pitchFamily="34" charset="0"/>
              </a:rPr>
              <a:t>Brac</a:t>
            </a:r>
            <a:r>
              <a:rPr kumimoji="1" lang="en-US" altLang="ko-KR" sz="1400" dirty="0" smtClean="0">
                <a:latin typeface="Verdana" pitchFamily="34" charset="0"/>
              </a:rPr>
              <a:t>, Richard 87) (</a:t>
            </a:r>
            <a:r>
              <a:rPr kumimoji="1" lang="en-US" altLang="ko-KR" sz="1400" dirty="0" err="1" smtClean="0">
                <a:latin typeface="Verdana" pitchFamily="34" charset="0"/>
              </a:rPr>
              <a:t>Lipkin</a:t>
            </a:r>
            <a:r>
              <a:rPr kumimoji="1" lang="en-US" altLang="ko-KR" sz="1400" dirty="0" smtClean="0">
                <a:latin typeface="Verdana" pitchFamily="34" charset="0"/>
              </a:rPr>
              <a:t> 87)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41470" y="2050909"/>
            <a:ext cx="8482651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But with flavor breaking, </a:t>
            </a:r>
            <a:r>
              <a:rPr kumimoji="1" lang="en-US" altLang="ko-KR" sz="1600" dirty="0">
                <a:latin typeface="Arial" charset="0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Arial" charset="0"/>
                <a:sym typeface="Wingdings" panose="05000000000000000000" pitchFamily="2" charset="2"/>
              </a:rPr>
              <a:t>                      has the largest color spin attraction</a:t>
            </a:r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>
            <p:extLst/>
          </p:nvPr>
        </p:nvGraphicFramePr>
        <p:xfrm>
          <a:off x="1038082" y="2420888"/>
          <a:ext cx="2893507" cy="376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3" name="Equation" r:id="rId5" imgW="1968480" imgH="253800" progId="Equation.DSMT4">
                  <p:embed/>
                </p:oleObj>
              </mc:Choice>
              <mc:Fallback>
                <p:oleObj name="Equation" r:id="rId5" imgW="1968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082" y="2420888"/>
                        <a:ext cx="2893507" cy="3763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직선 연결선 28"/>
          <p:cNvCxnSpPr/>
          <p:nvPr/>
        </p:nvCxnSpPr>
        <p:spPr>
          <a:xfrm>
            <a:off x="5000308" y="208518"/>
            <a:ext cx="108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직사각형 35"/>
          <p:cNvSpPr/>
          <p:nvPr/>
        </p:nvSpPr>
        <p:spPr>
          <a:xfrm>
            <a:off x="7668344" y="980728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250824" y="3499730"/>
            <a:ext cx="6799355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                      has similar decay mode as the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LHCb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</a:t>
            </a:r>
            <a:endParaRPr kumimoji="1" lang="en-US" altLang="ko-KR" sz="1600" dirty="0">
              <a:latin typeface="Arial" charset="0"/>
              <a:sym typeface="Wingdings" panose="05000000000000000000" pitchFamily="2" charset="2"/>
            </a:endParaRPr>
          </a:p>
        </p:txBody>
      </p:sp>
      <p:graphicFrame>
        <p:nvGraphicFramePr>
          <p:cNvPr id="51" name="Object 27"/>
          <p:cNvGraphicFramePr>
            <a:graphicFrameLocks noChangeAspect="1"/>
          </p:cNvGraphicFramePr>
          <p:nvPr>
            <p:extLst/>
          </p:nvPr>
        </p:nvGraphicFramePr>
        <p:xfrm>
          <a:off x="6228184" y="3482286"/>
          <a:ext cx="14319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4" name="Equation" r:id="rId7" imgW="1143000" imgH="241200" progId="Equation.DSMT4">
                  <p:embed/>
                </p:oleObj>
              </mc:Choice>
              <mc:Fallback>
                <p:oleObj name="Equation" r:id="rId7" imgW="1143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3482286"/>
                        <a:ext cx="1431925" cy="30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27"/>
          <p:cNvGraphicFramePr>
            <a:graphicFrameLocks noChangeAspect="1"/>
          </p:cNvGraphicFramePr>
          <p:nvPr>
            <p:extLst/>
          </p:nvPr>
        </p:nvGraphicFramePr>
        <p:xfrm>
          <a:off x="930082" y="3988053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5" name="Equation" r:id="rId9" imgW="126720" imgH="139680" progId="Equation.DSMT4">
                  <p:embed/>
                </p:oleObj>
              </mc:Choice>
              <mc:Fallback>
                <p:oleObj name="Equation" r:id="rId9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082" y="3988053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27"/>
          <p:cNvGraphicFramePr>
            <a:graphicFrameLocks noChangeAspect="1"/>
          </p:cNvGraphicFramePr>
          <p:nvPr>
            <p:extLst/>
          </p:nvPr>
        </p:nvGraphicFramePr>
        <p:xfrm>
          <a:off x="930082" y="4275366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6" name="Equation" r:id="rId11" imgW="139680" imgH="177480" progId="Equation.DSMT4">
                  <p:embed/>
                </p:oleObj>
              </mc:Choice>
              <mc:Fallback>
                <p:oleObj name="Equation" r:id="rId11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082" y="4275366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27"/>
          <p:cNvGraphicFramePr>
            <a:graphicFrameLocks noChangeAspect="1"/>
          </p:cNvGraphicFramePr>
          <p:nvPr>
            <p:extLst/>
          </p:nvPr>
        </p:nvGraphicFramePr>
        <p:xfrm>
          <a:off x="930082" y="4665161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7" name="Equation" r:id="rId13" imgW="114120" imgH="139680" progId="Equation.DSMT4">
                  <p:embed/>
                </p:oleObj>
              </mc:Choice>
              <mc:Fallback>
                <p:oleObj name="Equation" r:id="rId13" imgW="1141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082" y="4665161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27"/>
          <p:cNvGraphicFramePr>
            <a:graphicFrameLocks noChangeAspect="1"/>
          </p:cNvGraphicFramePr>
          <p:nvPr>
            <p:extLst/>
          </p:nvPr>
        </p:nvGraphicFramePr>
        <p:xfrm>
          <a:off x="930082" y="5456529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8" name="Equation" r:id="rId15" imgW="114120" imgH="139680" progId="Equation.DSMT4">
                  <p:embed/>
                </p:oleObj>
              </mc:Choice>
              <mc:Fallback>
                <p:oleObj name="Equation" r:id="rId15" imgW="1141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082" y="5456529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27"/>
          <p:cNvGraphicFramePr>
            <a:graphicFrameLocks noChangeAspect="1"/>
          </p:cNvGraphicFramePr>
          <p:nvPr>
            <p:extLst/>
          </p:nvPr>
        </p:nvGraphicFramePr>
        <p:xfrm>
          <a:off x="930082" y="6218182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09" name="Equation" r:id="rId17" imgW="126720" imgH="164880" progId="Equation.DSMT4">
                  <p:embed/>
                </p:oleObj>
              </mc:Choice>
              <mc:Fallback>
                <p:oleObj name="Equation" r:id="rId17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082" y="6218182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직선 연결선 3"/>
          <p:cNvCxnSpPr/>
          <p:nvPr/>
        </p:nvCxnSpPr>
        <p:spPr>
          <a:xfrm>
            <a:off x="1331640" y="4077072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1331640" y="4387417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1331640" y="4707701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1331640" y="5517232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>
            <a:off x="1404128" y="6309320"/>
            <a:ext cx="43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67"/>
          <p:cNvSpPr>
            <a:spLocks/>
          </p:cNvSpPr>
          <p:nvPr/>
        </p:nvSpPr>
        <p:spPr bwMode="auto">
          <a:xfrm>
            <a:off x="4499552" y="5023115"/>
            <a:ext cx="124578" cy="630317"/>
          </a:xfrm>
          <a:custGeom>
            <a:avLst/>
            <a:gdLst>
              <a:gd name="T0" fmla="*/ 39 w 159"/>
              <a:gd name="T1" fmla="*/ 267 h 507"/>
              <a:gd name="T2" fmla="*/ 116 w 159"/>
              <a:gd name="T3" fmla="*/ 218 h 507"/>
              <a:gd name="T4" fmla="*/ 116 w 159"/>
              <a:gd name="T5" fmla="*/ 267 h 507"/>
              <a:gd name="T6" fmla="*/ 0 w 159"/>
              <a:gd name="T7" fmla="*/ 193 h 507"/>
              <a:gd name="T8" fmla="*/ 116 w 159"/>
              <a:gd name="T9" fmla="*/ 145 h 507"/>
              <a:gd name="T10" fmla="*/ 116 w 159"/>
              <a:gd name="T11" fmla="*/ 193 h 507"/>
              <a:gd name="T12" fmla="*/ 0 w 159"/>
              <a:gd name="T13" fmla="*/ 121 h 507"/>
              <a:gd name="T14" fmla="*/ 116 w 159"/>
              <a:gd name="T15" fmla="*/ 73 h 507"/>
              <a:gd name="T16" fmla="*/ 116 w 159"/>
              <a:gd name="T17" fmla="*/ 121 h 507"/>
              <a:gd name="T18" fmla="*/ 0 w 159"/>
              <a:gd name="T19" fmla="*/ 48 h 507"/>
              <a:gd name="T20" fmla="*/ 116 w 159"/>
              <a:gd name="T21" fmla="*/ 0 h 507"/>
              <a:gd name="T22" fmla="*/ 116 w 159"/>
              <a:gd name="T23" fmla="*/ 48 h 507"/>
              <a:gd name="T24" fmla="*/ 39 w 159"/>
              <a:gd name="T25" fmla="*/ 0 h 5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507"/>
              <a:gd name="T41" fmla="*/ 159 w 159"/>
              <a:gd name="T42" fmla="*/ 507 h 5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34925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18300000"/>
            </a:camera>
            <a:lightRig rig="threePt" dir="t"/>
          </a:scene3d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68" name="Object 27"/>
          <p:cNvGraphicFramePr>
            <a:graphicFrameLocks noChangeAspect="1"/>
          </p:cNvGraphicFramePr>
          <p:nvPr>
            <p:extLst/>
          </p:nvPr>
        </p:nvGraphicFramePr>
        <p:xfrm>
          <a:off x="5940152" y="3933056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0" name="Equation" r:id="rId19" imgW="126720" imgH="139680" progId="Equation.DSMT4">
                  <p:embed/>
                </p:oleObj>
              </mc:Choice>
              <mc:Fallback>
                <p:oleObj name="Equation" r:id="rId19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3933056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27"/>
          <p:cNvGraphicFramePr>
            <a:graphicFrameLocks noChangeAspect="1"/>
          </p:cNvGraphicFramePr>
          <p:nvPr>
            <p:extLst/>
          </p:nvPr>
        </p:nvGraphicFramePr>
        <p:xfrm>
          <a:off x="5940152" y="4220369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1" name="Equation" r:id="rId21" imgW="139680" imgH="177480" progId="Equation.DSMT4">
                  <p:embed/>
                </p:oleObj>
              </mc:Choice>
              <mc:Fallback>
                <p:oleObj name="Equation" r:id="rId21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4220369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27"/>
          <p:cNvGraphicFramePr>
            <a:graphicFrameLocks noChangeAspect="1"/>
          </p:cNvGraphicFramePr>
          <p:nvPr>
            <p:extLst/>
          </p:nvPr>
        </p:nvGraphicFramePr>
        <p:xfrm>
          <a:off x="5940152" y="4570408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2" name="Equation" r:id="rId23" imgW="114120" imgH="139680" progId="Equation.DSMT4">
                  <p:embed/>
                </p:oleObj>
              </mc:Choice>
              <mc:Fallback>
                <p:oleObj name="Equation" r:id="rId23" imgW="1141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4570408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27"/>
          <p:cNvGraphicFramePr>
            <a:graphicFrameLocks noChangeAspect="1"/>
          </p:cNvGraphicFramePr>
          <p:nvPr>
            <p:extLst/>
          </p:nvPr>
        </p:nvGraphicFramePr>
        <p:xfrm>
          <a:off x="5940152" y="5401532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3" name="Equation" r:id="rId25" imgW="114120" imgH="139680" progId="Equation.DSMT4">
                  <p:embed/>
                </p:oleObj>
              </mc:Choice>
              <mc:Fallback>
                <p:oleObj name="Equation" r:id="rId25" imgW="1141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5401532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27"/>
          <p:cNvGraphicFramePr>
            <a:graphicFrameLocks noChangeAspect="1"/>
          </p:cNvGraphicFramePr>
          <p:nvPr>
            <p:extLst/>
          </p:nvPr>
        </p:nvGraphicFramePr>
        <p:xfrm>
          <a:off x="5940152" y="6237336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4" name="Equation" r:id="rId27" imgW="126720" imgH="164880" progId="Equation.DSMT4">
                  <p:embed/>
                </p:oleObj>
              </mc:Choice>
              <mc:Fallback>
                <p:oleObj name="Equation" r:id="rId27" imgW="1267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6237336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달 14"/>
          <p:cNvSpPr/>
          <p:nvPr/>
        </p:nvSpPr>
        <p:spPr>
          <a:xfrm>
            <a:off x="4807942" y="4979009"/>
            <a:ext cx="720000" cy="288000"/>
          </a:xfrm>
          <a:prstGeom prst="moon">
            <a:avLst>
              <a:gd name="adj" fmla="val 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3" name="Object 27"/>
          <p:cNvGraphicFramePr>
            <a:graphicFrameLocks noChangeAspect="1"/>
          </p:cNvGraphicFramePr>
          <p:nvPr>
            <p:extLst/>
          </p:nvPr>
        </p:nvGraphicFramePr>
        <p:xfrm>
          <a:off x="5927778" y="4851741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5" name="Equation" r:id="rId29" imgW="126720" imgH="139680" progId="Equation.DSMT4">
                  <p:embed/>
                </p:oleObj>
              </mc:Choice>
              <mc:Fallback>
                <p:oleObj name="Equation" r:id="rId29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7778" y="4851741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27"/>
          <p:cNvGraphicFramePr>
            <a:graphicFrameLocks noChangeAspect="1"/>
          </p:cNvGraphicFramePr>
          <p:nvPr>
            <p:extLst/>
          </p:nvPr>
        </p:nvGraphicFramePr>
        <p:xfrm>
          <a:off x="5918200" y="5067300"/>
          <a:ext cx="26035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6" name="Equation" r:id="rId30" imgW="152280" imgH="203040" progId="Equation.DSMT4">
                  <p:embed/>
                </p:oleObj>
              </mc:Choice>
              <mc:Fallback>
                <p:oleObj name="Equation" r:id="rId30" imgW="1522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5067300"/>
                        <a:ext cx="260350" cy="312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달 74"/>
          <p:cNvSpPr/>
          <p:nvPr/>
        </p:nvSpPr>
        <p:spPr>
          <a:xfrm>
            <a:off x="4807902" y="5773044"/>
            <a:ext cx="720000" cy="288000"/>
          </a:xfrm>
          <a:prstGeom prst="moon">
            <a:avLst>
              <a:gd name="adj" fmla="val 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6" name="Object 27"/>
          <p:cNvGraphicFramePr>
            <a:graphicFrameLocks noChangeAspect="1"/>
          </p:cNvGraphicFramePr>
          <p:nvPr>
            <p:extLst/>
          </p:nvPr>
        </p:nvGraphicFramePr>
        <p:xfrm>
          <a:off x="5940176" y="5979121"/>
          <a:ext cx="216000" cy="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7" name="Equation" r:id="rId32" imgW="126720" imgH="139680" progId="Equation.DSMT4">
                  <p:embed/>
                </p:oleObj>
              </mc:Choice>
              <mc:Fallback>
                <p:oleObj name="Equation" r:id="rId32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76" y="5979121"/>
                        <a:ext cx="216000" cy="21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27"/>
          <p:cNvGraphicFramePr>
            <a:graphicFrameLocks noChangeAspect="1"/>
          </p:cNvGraphicFramePr>
          <p:nvPr>
            <p:extLst/>
          </p:nvPr>
        </p:nvGraphicFramePr>
        <p:xfrm>
          <a:off x="5929313" y="5641975"/>
          <a:ext cx="238125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8" name="Equation" r:id="rId33" imgW="139680" imgH="164880" progId="Equation.DSMT4">
                  <p:embed/>
                </p:oleObj>
              </mc:Choice>
              <mc:Fallback>
                <p:oleObj name="Equation" r:id="rId33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3" y="5641975"/>
                        <a:ext cx="238125" cy="2555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오른쪽 중괄호 15"/>
          <p:cNvSpPr/>
          <p:nvPr/>
        </p:nvSpPr>
        <p:spPr>
          <a:xfrm>
            <a:off x="6300192" y="4025503"/>
            <a:ext cx="167239" cy="66577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오른쪽 중괄호 77"/>
          <p:cNvSpPr/>
          <p:nvPr/>
        </p:nvSpPr>
        <p:spPr>
          <a:xfrm>
            <a:off x="6300192" y="4953279"/>
            <a:ext cx="167239" cy="1944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오른쪽 중괄호 79"/>
          <p:cNvSpPr/>
          <p:nvPr/>
        </p:nvSpPr>
        <p:spPr>
          <a:xfrm>
            <a:off x="6297757" y="5538827"/>
            <a:ext cx="167239" cy="1944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오른쪽 중괄호 80"/>
          <p:cNvSpPr/>
          <p:nvPr/>
        </p:nvSpPr>
        <p:spPr>
          <a:xfrm>
            <a:off x="6300192" y="6114891"/>
            <a:ext cx="167239" cy="1944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82" name="Object 27"/>
          <p:cNvGraphicFramePr>
            <a:graphicFrameLocks noChangeAspect="1"/>
          </p:cNvGraphicFramePr>
          <p:nvPr>
            <p:extLst/>
          </p:nvPr>
        </p:nvGraphicFramePr>
        <p:xfrm>
          <a:off x="3952875" y="4976813"/>
          <a:ext cx="409575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19" name="Equation" r:id="rId35" imgW="241200" imgH="203040" progId="Equation.DSMT4">
                  <p:embed/>
                </p:oleObj>
              </mc:Choice>
              <mc:Fallback>
                <p:oleObj name="Equation" r:id="rId35" imgW="241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5" y="4976813"/>
                        <a:ext cx="409575" cy="3127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27"/>
          <p:cNvGraphicFramePr>
            <a:graphicFrameLocks noChangeAspect="1"/>
          </p:cNvGraphicFramePr>
          <p:nvPr>
            <p:extLst/>
          </p:nvPr>
        </p:nvGraphicFramePr>
        <p:xfrm>
          <a:off x="6715125" y="4176713"/>
          <a:ext cx="3460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0" name="Equation" r:id="rId37" imgW="203040" imgH="228600" progId="Equation.DSMT4">
                  <p:embed/>
                </p:oleObj>
              </mc:Choice>
              <mc:Fallback>
                <p:oleObj name="Equation" r:id="rId37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25" y="4176713"/>
                        <a:ext cx="346075" cy="352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27"/>
          <p:cNvGraphicFramePr>
            <a:graphicFrameLocks noChangeAspect="1"/>
          </p:cNvGraphicFramePr>
          <p:nvPr>
            <p:extLst/>
          </p:nvPr>
        </p:nvGraphicFramePr>
        <p:xfrm>
          <a:off x="6732588" y="4887913"/>
          <a:ext cx="3460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1" name="Equation" r:id="rId39" imgW="203040" imgH="203040" progId="Equation.DSMT4">
                  <p:embed/>
                </p:oleObj>
              </mc:Choice>
              <mc:Fallback>
                <p:oleObj name="Equation" r:id="rId39" imgW="2030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887913"/>
                        <a:ext cx="346075" cy="3143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ct 27"/>
          <p:cNvGraphicFramePr>
            <a:graphicFrameLocks noChangeAspect="1"/>
          </p:cNvGraphicFramePr>
          <p:nvPr>
            <p:extLst/>
          </p:nvPr>
        </p:nvGraphicFramePr>
        <p:xfrm>
          <a:off x="6711950" y="5461000"/>
          <a:ext cx="38893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2" name="Equation" r:id="rId41" imgW="228600" imgH="190440" progId="Equation.DSMT4">
                  <p:embed/>
                </p:oleObj>
              </mc:Choice>
              <mc:Fallback>
                <p:oleObj name="Equation" r:id="rId41" imgW="2286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950" y="5461000"/>
                        <a:ext cx="388938" cy="295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ct 27"/>
          <p:cNvGraphicFramePr>
            <a:graphicFrameLocks noChangeAspect="1"/>
          </p:cNvGraphicFramePr>
          <p:nvPr>
            <p:extLst/>
          </p:nvPr>
        </p:nvGraphicFramePr>
        <p:xfrm>
          <a:off x="6703342" y="6021288"/>
          <a:ext cx="388938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3" name="Equation" r:id="rId43" imgW="228600" imgH="190440" progId="Equation.DSMT4">
                  <p:embed/>
                </p:oleObj>
              </mc:Choice>
              <mc:Fallback>
                <p:oleObj name="Equation" r:id="rId43" imgW="2286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3342" y="6021288"/>
                        <a:ext cx="388938" cy="295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Text Box 53"/>
          <p:cNvSpPr txBox="1">
            <a:spLocks noChangeArrowheads="1"/>
          </p:cNvSpPr>
          <p:nvPr/>
        </p:nvSpPr>
        <p:spPr bwMode="auto">
          <a:xfrm>
            <a:off x="7914185" y="4632707"/>
            <a:ext cx="1090925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Alice ?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LHCb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?</a:t>
            </a:r>
            <a:endParaRPr kumimoji="1" lang="en-US" altLang="ko-KR" sz="1600" dirty="0">
              <a:latin typeface="Arial" charset="0"/>
              <a:sym typeface="Wingdings" panose="05000000000000000000" pitchFamily="2" charset="2"/>
            </a:endParaRPr>
          </a:p>
        </p:txBody>
      </p:sp>
      <p:graphicFrame>
        <p:nvGraphicFramePr>
          <p:cNvPr id="48" name="Object 27"/>
          <p:cNvGraphicFramePr>
            <a:graphicFrameLocks noChangeAspect="1"/>
          </p:cNvGraphicFramePr>
          <p:nvPr>
            <p:extLst/>
          </p:nvPr>
        </p:nvGraphicFramePr>
        <p:xfrm>
          <a:off x="193477" y="5020791"/>
          <a:ext cx="3460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4" name="Equation" r:id="rId45" imgW="203040" imgH="228600" progId="Equation.DSMT4">
                  <p:embed/>
                </p:oleObj>
              </mc:Choice>
              <mc:Fallback>
                <p:oleObj name="Equation" r:id="rId45" imgW="203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477" y="5020791"/>
                        <a:ext cx="346075" cy="352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왼쪽 중괄호 2"/>
          <p:cNvSpPr/>
          <p:nvPr/>
        </p:nvSpPr>
        <p:spPr>
          <a:xfrm>
            <a:off x="616479" y="4149080"/>
            <a:ext cx="139097" cy="203781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91" name="Object 27"/>
          <p:cNvGraphicFramePr>
            <a:graphicFrameLocks noChangeAspect="1"/>
          </p:cNvGraphicFramePr>
          <p:nvPr>
            <p:extLst/>
          </p:nvPr>
        </p:nvGraphicFramePr>
        <p:xfrm>
          <a:off x="2490038" y="1469779"/>
          <a:ext cx="11604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5" name="Equation" r:id="rId47" imgW="927000" imgH="355320" progId="Equation.DSMT4">
                  <p:embed/>
                </p:oleObj>
              </mc:Choice>
              <mc:Fallback>
                <p:oleObj name="Equation" r:id="rId47" imgW="9270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038" y="1469779"/>
                        <a:ext cx="1160463" cy="446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27"/>
          <p:cNvGraphicFramePr>
            <a:graphicFrameLocks noChangeAspect="1"/>
          </p:cNvGraphicFramePr>
          <p:nvPr>
            <p:extLst/>
          </p:nvPr>
        </p:nvGraphicFramePr>
        <p:xfrm>
          <a:off x="765881" y="3474301"/>
          <a:ext cx="14795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6" name="Equation" r:id="rId49" imgW="1180800" imgH="241200" progId="Equation.DSMT4">
                  <p:embed/>
                </p:oleObj>
              </mc:Choice>
              <mc:Fallback>
                <p:oleObj name="Equation" r:id="rId49" imgW="1180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81" y="3474301"/>
                        <a:ext cx="1479550" cy="304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Box 53"/>
          <p:cNvSpPr txBox="1">
            <a:spLocks noChangeArrowheads="1"/>
          </p:cNvSpPr>
          <p:nvPr/>
        </p:nvSpPr>
        <p:spPr bwMode="auto">
          <a:xfrm>
            <a:off x="251520" y="3067682"/>
            <a:ext cx="6799355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                      </a:t>
            </a:r>
            <a:endParaRPr kumimoji="1" lang="en-US" altLang="ko-KR" sz="1600" dirty="0">
              <a:latin typeface="Arial" charset="0"/>
              <a:sym typeface="Wingdings" panose="05000000000000000000" pitchFamily="2" charset="2"/>
            </a:endParaRPr>
          </a:p>
        </p:txBody>
      </p:sp>
      <p:graphicFrame>
        <p:nvGraphicFramePr>
          <p:cNvPr id="62" name="Object 27"/>
          <p:cNvGraphicFramePr>
            <a:graphicFrameLocks noChangeAspect="1"/>
          </p:cNvGraphicFramePr>
          <p:nvPr>
            <p:extLst/>
          </p:nvPr>
        </p:nvGraphicFramePr>
        <p:xfrm>
          <a:off x="755576" y="3017838"/>
          <a:ext cx="275272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7" name="Equation" r:id="rId51" imgW="2197080" imgH="279360" progId="Equation.DSMT4">
                  <p:embed/>
                </p:oleObj>
              </mc:Choice>
              <mc:Fallback>
                <p:oleObj name="Equation" r:id="rId51" imgW="2197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017838"/>
                        <a:ext cx="2752725" cy="352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04574"/>
              </p:ext>
            </p:extLst>
          </p:nvPr>
        </p:nvGraphicFramePr>
        <p:xfrm>
          <a:off x="3267521" y="1936710"/>
          <a:ext cx="11604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628" name="Equation" r:id="rId53" imgW="927000" imgH="355320" progId="Equation.DSMT4">
                  <p:embed/>
                </p:oleObj>
              </mc:Choice>
              <mc:Fallback>
                <p:oleObj name="Equation" r:id="rId53" imgW="9270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521" y="1936710"/>
                        <a:ext cx="1160463" cy="446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39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fld id="{4BEDD84E-25D4-4983-8AA1-2863C96F08D9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graphicFrame>
        <p:nvGraphicFramePr>
          <p:cNvPr id="2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37274"/>
              </p:ext>
            </p:extLst>
          </p:nvPr>
        </p:nvGraphicFramePr>
        <p:xfrm>
          <a:off x="3092847" y="857275"/>
          <a:ext cx="3270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26" name="Equation" r:id="rId3" imgW="190440" imgH="164880" progId="Equation.3">
                  <p:embed/>
                </p:oleObj>
              </mc:Choice>
              <mc:Fallback>
                <p:oleObj name="Equation" r:id="rId3" imgW="19044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847" y="857275"/>
                        <a:ext cx="327025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27" name="Image" r:id="rId5" imgW="8857143" imgH="2409524" progId="">
                  <p:embed/>
                </p:oleObj>
              </mc:Choice>
              <mc:Fallback>
                <p:oleObj name="Image" r:id="rId5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50824" y="86070"/>
            <a:ext cx="88576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Most probable 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Tetraquark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T</a:t>
            </a:r>
            <a:r>
              <a:rPr lang="en-US" altLang="ko-KR" b="1" i="1" baseline="-25000" dirty="0" err="1" smtClean="0">
                <a:solidFill>
                  <a:schemeClr val="bg1"/>
                </a:solidFill>
                <a:latin typeface="Verdana" pitchFamily="34" charset="0"/>
              </a:rPr>
              <a:t>bb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T</a:t>
            </a:r>
            <a:r>
              <a:rPr lang="en-US" altLang="ko-KR" b="1" i="1" baseline="-25000" dirty="0" err="1" smtClean="0">
                <a:solidFill>
                  <a:schemeClr val="bg1"/>
                </a:solidFill>
                <a:latin typeface="Verdana" pitchFamily="34" charset="0"/>
              </a:rPr>
              <a:t>cc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n-US" altLang="ko-KR" b="1" i="1" dirty="0" err="1" smtClean="0">
                <a:solidFill>
                  <a:schemeClr val="bg1"/>
                </a:solidFill>
                <a:latin typeface="Verdana" pitchFamily="34" charset="0"/>
              </a:rPr>
              <a:t>udcc</a:t>
            </a: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) </a:t>
            </a:r>
            <a:endParaRPr lang="en-US" altLang="ko-K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9" name="Text Box 53"/>
          <p:cNvSpPr txBox="1">
            <a:spLocks noChangeArrowheads="1"/>
          </p:cNvSpPr>
          <p:nvPr/>
        </p:nvSpPr>
        <p:spPr bwMode="auto">
          <a:xfrm>
            <a:off x="198314" y="867113"/>
            <a:ext cx="4946144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Heavy quark-antiquark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43" name="Oval 26"/>
          <p:cNvSpPr>
            <a:spLocks noChangeArrowheads="1"/>
          </p:cNvSpPr>
          <p:nvPr/>
        </p:nvSpPr>
        <p:spPr bwMode="auto">
          <a:xfrm>
            <a:off x="4319435" y="1569325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48" name="Oval 27"/>
          <p:cNvSpPr>
            <a:spLocks noChangeArrowheads="1"/>
          </p:cNvSpPr>
          <p:nvPr/>
        </p:nvSpPr>
        <p:spPr bwMode="auto">
          <a:xfrm>
            <a:off x="3046267" y="1528071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2" name="Oval 41"/>
          <p:cNvSpPr>
            <a:spLocks noChangeArrowheads="1"/>
          </p:cNvSpPr>
          <p:nvPr/>
        </p:nvSpPr>
        <p:spPr bwMode="auto">
          <a:xfrm>
            <a:off x="3046267" y="2000987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57" name="Oval 43"/>
          <p:cNvSpPr>
            <a:spLocks noChangeArrowheads="1"/>
          </p:cNvSpPr>
          <p:nvPr/>
        </p:nvSpPr>
        <p:spPr bwMode="auto">
          <a:xfrm>
            <a:off x="4260286" y="1504170"/>
            <a:ext cx="405633" cy="772359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179709"/>
              </p:ext>
            </p:extLst>
          </p:nvPr>
        </p:nvGraphicFramePr>
        <p:xfrm>
          <a:off x="4745347" y="1722710"/>
          <a:ext cx="10922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28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347" y="1722710"/>
                        <a:ext cx="1092200" cy="371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Oval 41"/>
          <p:cNvSpPr>
            <a:spLocks noChangeArrowheads="1"/>
          </p:cNvSpPr>
          <p:nvPr/>
        </p:nvSpPr>
        <p:spPr bwMode="auto">
          <a:xfrm>
            <a:off x="4328624" y="1919267"/>
            <a:ext cx="276225" cy="303212"/>
          </a:xfrm>
          <a:prstGeom prst="ellipse">
            <a:avLst/>
          </a:prstGeom>
          <a:noFill/>
          <a:ln w="15875" algn="ctr">
            <a:solidFill>
              <a:srgbClr val="00B0F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cxnSp>
        <p:nvCxnSpPr>
          <p:cNvPr id="70" name="직선 화살표 연결선 69"/>
          <p:cNvCxnSpPr/>
          <p:nvPr/>
        </p:nvCxnSpPr>
        <p:spPr>
          <a:xfrm flipV="1">
            <a:off x="3409935" y="1866626"/>
            <a:ext cx="760014" cy="1721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/>
          <p:cNvCxnSpPr/>
          <p:nvPr/>
        </p:nvCxnSpPr>
        <p:spPr>
          <a:xfrm>
            <a:off x="2790810" y="1908209"/>
            <a:ext cx="360413" cy="0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875132"/>
              </p:ext>
            </p:extLst>
          </p:nvPr>
        </p:nvGraphicFramePr>
        <p:xfrm>
          <a:off x="2330450" y="1647825"/>
          <a:ext cx="4000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29" name="Equation" r:id="rId9" imgW="291960" imgH="431640" progId="Equation.DSMT4">
                  <p:embed/>
                </p:oleObj>
              </mc:Choice>
              <mc:Fallback>
                <p:oleObj name="Equation" r:id="rId9" imgW="2919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1647825"/>
                        <a:ext cx="400050" cy="593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894098"/>
              </p:ext>
            </p:extLst>
          </p:nvPr>
        </p:nvGraphicFramePr>
        <p:xfrm>
          <a:off x="3554054" y="1300200"/>
          <a:ext cx="522287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0" name="Equation" r:id="rId11" imgW="393480" imgH="431640" progId="Equation.DSMT4">
                  <p:embed/>
                </p:oleObj>
              </mc:Choice>
              <mc:Fallback>
                <p:oleObj name="Equation" r:id="rId11" imgW="393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054" y="1300200"/>
                        <a:ext cx="522287" cy="573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 Box 53"/>
          <p:cNvSpPr txBox="1">
            <a:spLocks noChangeArrowheads="1"/>
          </p:cNvSpPr>
          <p:nvPr/>
        </p:nvSpPr>
        <p:spPr bwMode="auto">
          <a:xfrm>
            <a:off x="271398" y="3211698"/>
            <a:ext cx="667433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Heavy quark-quark</a:t>
            </a:r>
            <a:endParaRPr kumimoji="1" lang="en-US" altLang="ko-KR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82" name="Oval 26"/>
          <p:cNvSpPr>
            <a:spLocks noChangeArrowheads="1"/>
          </p:cNvSpPr>
          <p:nvPr/>
        </p:nvSpPr>
        <p:spPr bwMode="auto">
          <a:xfrm>
            <a:off x="3635896" y="4977544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3981089" y="4984559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4" name="Oval 41"/>
          <p:cNvSpPr>
            <a:spLocks noChangeArrowheads="1"/>
          </p:cNvSpPr>
          <p:nvPr/>
        </p:nvSpPr>
        <p:spPr bwMode="auto">
          <a:xfrm>
            <a:off x="4151990" y="4265206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graphicFrame>
        <p:nvGraphicFramePr>
          <p:cNvPr id="8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256017"/>
              </p:ext>
            </p:extLst>
          </p:nvPr>
        </p:nvGraphicFramePr>
        <p:xfrm>
          <a:off x="3471863" y="5361781"/>
          <a:ext cx="94773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1" name="Equation" r:id="rId13" imgW="583920" imgH="228600" progId="Equation.DSMT4">
                  <p:embed/>
                </p:oleObj>
              </mc:Choice>
              <mc:Fallback>
                <p:oleObj name="Equation" r:id="rId13" imgW="583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863" y="5361781"/>
                        <a:ext cx="947737" cy="371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" name="Oval 41"/>
          <p:cNvSpPr>
            <a:spLocks noChangeArrowheads="1"/>
          </p:cNvSpPr>
          <p:nvPr/>
        </p:nvSpPr>
        <p:spPr bwMode="auto">
          <a:xfrm>
            <a:off x="3464022" y="4265206"/>
            <a:ext cx="276225" cy="303212"/>
          </a:xfrm>
          <a:prstGeom prst="ellipse">
            <a:avLst/>
          </a:prstGeom>
          <a:noFill/>
          <a:ln w="15875" algn="ctr">
            <a:solidFill>
              <a:srgbClr val="00B0F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cxnSp>
        <p:nvCxnSpPr>
          <p:cNvPr id="91" name="직선 화살표 연결선 90"/>
          <p:cNvCxnSpPr/>
          <p:nvPr/>
        </p:nvCxnSpPr>
        <p:spPr>
          <a:xfrm>
            <a:off x="3397186" y="4784977"/>
            <a:ext cx="360413" cy="0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7890"/>
              </p:ext>
            </p:extLst>
          </p:nvPr>
        </p:nvGraphicFramePr>
        <p:xfrm>
          <a:off x="3789363" y="3573463"/>
          <a:ext cx="3825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2" name="Equation" r:id="rId15" imgW="279360" imgH="431640" progId="Equation.DSMT4">
                  <p:embed/>
                </p:oleObj>
              </mc:Choice>
              <mc:Fallback>
                <p:oleObj name="Equation" r:id="rId15" imgW="27936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9363" y="3573463"/>
                        <a:ext cx="382587" cy="593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5" name="직선 화살표 연결선 94"/>
          <p:cNvCxnSpPr/>
          <p:nvPr/>
        </p:nvCxnSpPr>
        <p:spPr>
          <a:xfrm>
            <a:off x="3752234" y="4211882"/>
            <a:ext cx="360413" cy="0"/>
          </a:xfrm>
          <a:prstGeom prst="straightConnector1">
            <a:avLst/>
          </a:prstGeom>
          <a:ln>
            <a:headEnd type="triangle"/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249955"/>
              </p:ext>
            </p:extLst>
          </p:nvPr>
        </p:nvGraphicFramePr>
        <p:xfrm>
          <a:off x="2885211" y="4512097"/>
          <a:ext cx="522287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3" name="Equation" r:id="rId17" imgW="393480" imgH="431640" progId="Equation.DSMT4">
                  <p:embed/>
                </p:oleObj>
              </mc:Choice>
              <mc:Fallback>
                <p:oleObj name="Equation" r:id="rId17" imgW="3934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5211" y="4512097"/>
                        <a:ext cx="522287" cy="573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Oval 43"/>
          <p:cNvSpPr>
            <a:spLocks noChangeArrowheads="1"/>
          </p:cNvSpPr>
          <p:nvPr/>
        </p:nvSpPr>
        <p:spPr bwMode="auto">
          <a:xfrm>
            <a:off x="3535576" y="4900472"/>
            <a:ext cx="820400" cy="491603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cxnSp>
        <p:nvCxnSpPr>
          <p:cNvPr id="28" name="직선 연결선 27"/>
          <p:cNvCxnSpPr/>
          <p:nvPr/>
        </p:nvCxnSpPr>
        <p:spPr>
          <a:xfrm>
            <a:off x="5230527" y="191075"/>
            <a:ext cx="108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5108308" y="188640"/>
            <a:ext cx="108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166104"/>
              </p:ext>
            </p:extLst>
          </p:nvPr>
        </p:nvGraphicFramePr>
        <p:xfrm>
          <a:off x="2755032" y="3249769"/>
          <a:ext cx="3048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4" name="Equation" r:id="rId19" imgW="177480" imgH="139680" progId="Equation.DSMT4">
                  <p:embed/>
                </p:oleObj>
              </mc:Choice>
              <mc:Fallback>
                <p:oleObj name="Equation" r:id="rId19" imgW="1774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032" y="3249769"/>
                        <a:ext cx="304800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05969"/>
              </p:ext>
            </p:extLst>
          </p:nvPr>
        </p:nvGraphicFramePr>
        <p:xfrm>
          <a:off x="6588224" y="1628775"/>
          <a:ext cx="19399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5" name="Equation" r:id="rId21" imgW="1130040" imgH="330120" progId="Equation.DSMT4">
                  <p:embed/>
                </p:oleObj>
              </mc:Choice>
              <mc:Fallback>
                <p:oleObj name="Equation" r:id="rId21" imgW="113004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628775"/>
                        <a:ext cx="19399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037798"/>
              </p:ext>
            </p:extLst>
          </p:nvPr>
        </p:nvGraphicFramePr>
        <p:xfrm>
          <a:off x="6184900" y="4745038"/>
          <a:ext cx="8715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6" name="Equation" r:id="rId23" imgW="507960" imgH="228600" progId="Equation.DSMT4">
                  <p:embed/>
                </p:oleObj>
              </mc:Choice>
              <mc:Fallback>
                <p:oleObj name="Equation" r:id="rId23" imgW="507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4745038"/>
                        <a:ext cx="871538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51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9552" y="2103239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 dirty="0" smtClean="0">
                <a:latin typeface="Verdana" pitchFamily="34" charset="0"/>
              </a:rPr>
              <a:t>III:  Exotica production from Heavy Ion Collision </a:t>
            </a:r>
            <a:endParaRPr lang="en-US" altLang="ko-KR" sz="1600" dirty="0" smtClean="0">
              <a:latin typeface="Verdana" pitchFamily="34" charset="0"/>
            </a:endParaRPr>
          </a:p>
        </p:txBody>
      </p:sp>
      <p:pic>
        <p:nvPicPr>
          <p:cNvPr id="140290" name="Picture 2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2" name="Picture 4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4" name="Picture 6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43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모서리가 둥근 직사각형 102"/>
          <p:cNvSpPr/>
          <p:nvPr/>
        </p:nvSpPr>
        <p:spPr>
          <a:xfrm>
            <a:off x="2987824" y="1412776"/>
            <a:ext cx="1656184" cy="1368152"/>
          </a:xfrm>
          <a:prstGeom prst="roundRect">
            <a:avLst/>
          </a:prstGeom>
          <a:solidFill>
            <a:srgbClr val="FFCCFF">
              <a:alpha val="86000"/>
            </a:srgbClr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937E04-1561-49C7-B18C-697432C9090D}" type="slidenum">
              <a:rPr lang="en-US" altLang="ko-KR" smtClean="0"/>
              <a:pPr>
                <a:defRPr/>
              </a:pPr>
              <a:t>33</a:t>
            </a:fld>
            <a:endParaRPr lang="en-US" altLang="ko-KR" dirty="0"/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2428860" y="1153665"/>
            <a:ext cx="1571625" cy="1928812"/>
          </a:xfrm>
          <a:prstGeom prst="rect">
            <a:avLst/>
          </a:prstGeom>
          <a:noFill/>
          <a:ln w="28575" algn="ctr">
            <a:noFill/>
            <a:prstDash val="sysDot"/>
            <a:round/>
            <a:headEnd/>
            <a:tailEnd/>
          </a:ln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endParaRPr lang="ko-KR" altLang="en-US" sz="1800" b="0" i="0">
              <a:solidFill>
                <a:schemeClr val="tx1"/>
              </a:solidFill>
              <a:latin typeface="굴림" pitchFamily="50" charset="-127"/>
            </a:endParaRPr>
          </a:p>
        </p:txBody>
      </p:sp>
      <p:sp>
        <p:nvSpPr>
          <p:cNvPr id="45" name="Oval 30"/>
          <p:cNvSpPr>
            <a:spLocks noChangeAspect="1" noChangeArrowheads="1"/>
          </p:cNvSpPr>
          <p:nvPr/>
        </p:nvSpPr>
        <p:spPr bwMode="auto">
          <a:xfrm>
            <a:off x="4355976" y="1844824"/>
            <a:ext cx="108000" cy="108000"/>
          </a:xfrm>
          <a:prstGeom prst="ellipse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46" name="Oval 14"/>
          <p:cNvSpPr>
            <a:spLocks noChangeAspect="1" noChangeArrowheads="1"/>
          </p:cNvSpPr>
          <p:nvPr/>
        </p:nvSpPr>
        <p:spPr bwMode="auto">
          <a:xfrm>
            <a:off x="3447921" y="1899428"/>
            <a:ext cx="108000" cy="108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47" name="Oval 16"/>
          <p:cNvSpPr>
            <a:spLocks noChangeAspect="1" noChangeArrowheads="1"/>
          </p:cNvSpPr>
          <p:nvPr/>
        </p:nvSpPr>
        <p:spPr bwMode="auto">
          <a:xfrm>
            <a:off x="3286116" y="1500174"/>
            <a:ext cx="108000" cy="108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48" name="Oval 17"/>
          <p:cNvSpPr>
            <a:spLocks noChangeAspect="1" noChangeArrowheads="1"/>
          </p:cNvSpPr>
          <p:nvPr/>
        </p:nvSpPr>
        <p:spPr bwMode="auto">
          <a:xfrm>
            <a:off x="3749058" y="2357430"/>
            <a:ext cx="108000" cy="1080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49" name="Oval 18"/>
          <p:cNvSpPr>
            <a:spLocks noChangeAspect="1" noChangeArrowheads="1"/>
          </p:cNvSpPr>
          <p:nvPr/>
        </p:nvSpPr>
        <p:spPr bwMode="auto">
          <a:xfrm>
            <a:off x="3599904" y="2132856"/>
            <a:ext cx="108000" cy="108000"/>
          </a:xfrm>
          <a:prstGeom prst="ellipse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50" name="Oval 19"/>
          <p:cNvSpPr>
            <a:spLocks noChangeAspect="1" noChangeArrowheads="1"/>
          </p:cNvSpPr>
          <p:nvPr/>
        </p:nvSpPr>
        <p:spPr bwMode="auto">
          <a:xfrm>
            <a:off x="3527896" y="2528912"/>
            <a:ext cx="108000" cy="10800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51" name="Oval 20"/>
          <p:cNvSpPr>
            <a:spLocks noChangeAspect="1" noChangeArrowheads="1"/>
          </p:cNvSpPr>
          <p:nvPr/>
        </p:nvSpPr>
        <p:spPr bwMode="auto">
          <a:xfrm>
            <a:off x="3167856" y="1801003"/>
            <a:ext cx="108000" cy="1080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52" name="Oval 21"/>
          <p:cNvSpPr>
            <a:spLocks noChangeAspect="1" noChangeArrowheads="1"/>
          </p:cNvSpPr>
          <p:nvPr/>
        </p:nvSpPr>
        <p:spPr bwMode="auto">
          <a:xfrm>
            <a:off x="3635896" y="1736824"/>
            <a:ext cx="108000" cy="108000"/>
          </a:xfrm>
          <a:prstGeom prst="ellipse">
            <a:avLst/>
          </a:prstGeom>
          <a:solidFill>
            <a:schemeClr val="tx2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58" name="Oval 27"/>
          <p:cNvSpPr>
            <a:spLocks noChangeAspect="1" noChangeArrowheads="1"/>
          </p:cNvSpPr>
          <p:nvPr/>
        </p:nvSpPr>
        <p:spPr bwMode="auto">
          <a:xfrm>
            <a:off x="4067944" y="2428868"/>
            <a:ext cx="108000" cy="108000"/>
          </a:xfrm>
          <a:prstGeom prst="ellipse">
            <a:avLst/>
          </a:prstGeom>
          <a:solidFill>
            <a:schemeClr val="tx2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59" name="Oval 28"/>
          <p:cNvSpPr>
            <a:spLocks noChangeAspect="1" noChangeArrowheads="1"/>
          </p:cNvSpPr>
          <p:nvPr/>
        </p:nvSpPr>
        <p:spPr bwMode="auto">
          <a:xfrm>
            <a:off x="3779912" y="2060848"/>
            <a:ext cx="108000" cy="108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60" name="Oval 29"/>
          <p:cNvSpPr>
            <a:spLocks noChangeAspect="1" noChangeArrowheads="1"/>
          </p:cNvSpPr>
          <p:nvPr/>
        </p:nvSpPr>
        <p:spPr bwMode="auto">
          <a:xfrm>
            <a:off x="4336936" y="2240734"/>
            <a:ext cx="108000" cy="10800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61" name="Oval 31"/>
          <p:cNvSpPr>
            <a:spLocks noChangeAspect="1" noChangeArrowheads="1"/>
          </p:cNvSpPr>
          <p:nvPr/>
        </p:nvSpPr>
        <p:spPr bwMode="auto">
          <a:xfrm>
            <a:off x="3997196" y="2162953"/>
            <a:ext cx="108000" cy="1080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8360733" y="5399865"/>
            <a:ext cx="5794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400" dirty="0" smtClean="0">
                <a:solidFill>
                  <a:schemeClr val="tx1"/>
                </a:solidFill>
                <a:latin typeface="Symbol" pitchFamily="18" charset="2"/>
              </a:rPr>
              <a:t>t</a:t>
            </a:r>
            <a:endParaRPr kumimoji="1" lang="ko-KR" altLang="en-US" sz="2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" name="Line 11"/>
          <p:cNvSpPr>
            <a:spLocks noChangeShapeType="1"/>
          </p:cNvSpPr>
          <p:nvPr/>
        </p:nvSpPr>
        <p:spPr bwMode="auto">
          <a:xfrm>
            <a:off x="828424" y="5661248"/>
            <a:ext cx="756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1" name="Line 15"/>
          <p:cNvSpPr>
            <a:spLocks noChangeShapeType="1"/>
          </p:cNvSpPr>
          <p:nvPr/>
        </p:nvSpPr>
        <p:spPr bwMode="auto">
          <a:xfrm>
            <a:off x="1714480" y="5655269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2" name="Line 16"/>
          <p:cNvSpPr>
            <a:spLocks noChangeShapeType="1"/>
          </p:cNvSpPr>
          <p:nvPr/>
        </p:nvSpPr>
        <p:spPr bwMode="auto">
          <a:xfrm>
            <a:off x="3428992" y="5655269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5" name="Line 17"/>
          <p:cNvSpPr>
            <a:spLocks noChangeShapeType="1"/>
          </p:cNvSpPr>
          <p:nvPr/>
        </p:nvSpPr>
        <p:spPr bwMode="auto">
          <a:xfrm>
            <a:off x="4429124" y="5655269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7092950" y="5655269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1214414" y="5942607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80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kumimoji="1" lang="en-US" altLang="ko-KR" sz="180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8" name="Text Box 20"/>
          <p:cNvSpPr txBox="1">
            <a:spLocks noChangeArrowheads="1"/>
          </p:cNvSpPr>
          <p:nvPr/>
        </p:nvSpPr>
        <p:spPr bwMode="auto">
          <a:xfrm>
            <a:off x="2928926" y="5942607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800" dirty="0" smtClean="0">
                <a:solidFill>
                  <a:schemeClr val="tx1"/>
                </a:solidFill>
                <a:latin typeface="Arial" pitchFamily="34" charset="0"/>
              </a:rPr>
              <a:t>5 </a:t>
            </a:r>
            <a:r>
              <a:rPr kumimoji="1" lang="en-US" altLang="ko-KR" sz="180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9" name="Text Box 21"/>
          <p:cNvSpPr txBox="1">
            <a:spLocks noChangeArrowheads="1"/>
          </p:cNvSpPr>
          <p:nvPr/>
        </p:nvSpPr>
        <p:spPr bwMode="auto">
          <a:xfrm>
            <a:off x="4071934" y="5936257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dirty="0">
                <a:latin typeface="Arial" pitchFamily="34" charset="0"/>
              </a:rPr>
              <a:t>7</a:t>
            </a:r>
            <a:r>
              <a:rPr kumimoji="1" lang="en-US" altLang="ko-KR" sz="18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kumimoji="1" lang="en-US" altLang="ko-KR" sz="180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0" name="Text Box 22"/>
          <p:cNvSpPr txBox="1">
            <a:spLocks noChangeArrowheads="1"/>
          </p:cNvSpPr>
          <p:nvPr/>
        </p:nvSpPr>
        <p:spPr bwMode="auto">
          <a:xfrm>
            <a:off x="6661150" y="5936257"/>
            <a:ext cx="1366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800" dirty="0" smtClean="0">
                <a:solidFill>
                  <a:schemeClr val="tx1"/>
                </a:solidFill>
                <a:latin typeface="Arial" pitchFamily="34" charset="0"/>
              </a:rPr>
              <a:t>17 </a:t>
            </a:r>
            <a:r>
              <a:rPr kumimoji="1" lang="en-US" altLang="ko-KR" sz="180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82" name="Text Box 27"/>
          <p:cNvSpPr txBox="1">
            <a:spLocks noChangeArrowheads="1"/>
          </p:cNvSpPr>
          <p:nvPr/>
        </p:nvSpPr>
        <p:spPr bwMode="auto">
          <a:xfrm>
            <a:off x="2060566" y="5655269"/>
            <a:ext cx="1225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altLang="ko-KR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QGP</a:t>
            </a:r>
            <a:endParaRPr kumimoji="1" lang="ko-KR" altLang="en-US" dirty="0">
              <a:solidFill>
                <a:schemeClr val="tx1"/>
              </a:solidFill>
              <a:latin typeface="Verdana" pitchFamily="34" charset="0"/>
              <a:cs typeface="Verdana" pitchFamily="34" charset="0"/>
            </a:endParaRPr>
          </a:p>
        </p:txBody>
      </p:sp>
      <p:sp>
        <p:nvSpPr>
          <p:cNvPr id="86" name="타원 85"/>
          <p:cNvSpPr/>
          <p:nvPr/>
        </p:nvSpPr>
        <p:spPr>
          <a:xfrm>
            <a:off x="642910" y="1428736"/>
            <a:ext cx="142876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/>
          <p:cNvSpPr/>
          <p:nvPr/>
        </p:nvSpPr>
        <p:spPr>
          <a:xfrm>
            <a:off x="842710" y="1428736"/>
            <a:ext cx="142876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오른쪽 화살표 87"/>
          <p:cNvSpPr/>
          <p:nvPr/>
        </p:nvSpPr>
        <p:spPr>
          <a:xfrm>
            <a:off x="142876" y="1857364"/>
            <a:ext cx="35715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9" name="오른쪽 화살표 88"/>
          <p:cNvSpPr/>
          <p:nvPr/>
        </p:nvSpPr>
        <p:spPr>
          <a:xfrm>
            <a:off x="1114150" y="1885260"/>
            <a:ext cx="357158" cy="357190"/>
          </a:xfrm>
          <a:prstGeom prst="righ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Text Box 27"/>
          <p:cNvSpPr txBox="1">
            <a:spLocks noChangeArrowheads="1"/>
          </p:cNvSpPr>
          <p:nvPr/>
        </p:nvSpPr>
        <p:spPr bwMode="auto">
          <a:xfrm>
            <a:off x="5000628" y="5652113"/>
            <a:ext cx="1868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altLang="ko-KR" dirty="0" err="1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Hadron</a:t>
            </a:r>
            <a:r>
              <a:rPr kumimoji="1" lang="en-US" altLang="ko-KR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phase</a:t>
            </a:r>
            <a:endParaRPr kumimoji="1" lang="ko-KR" altLang="en-US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5" name="그룹 123"/>
          <p:cNvGrpSpPr>
            <a:grpSpLocks noChangeAspect="1"/>
          </p:cNvGrpSpPr>
          <p:nvPr/>
        </p:nvGrpSpPr>
        <p:grpSpPr>
          <a:xfrm>
            <a:off x="6300192" y="2306078"/>
            <a:ext cx="442290" cy="432000"/>
            <a:chOff x="7020272" y="5532310"/>
            <a:chExt cx="648072" cy="632994"/>
          </a:xfrm>
        </p:grpSpPr>
        <p:sp>
          <p:nvSpPr>
            <p:cNvPr id="125" name="Oval 15"/>
            <p:cNvSpPr>
              <a:spLocks noChangeArrowheads="1"/>
            </p:cNvSpPr>
            <p:nvPr/>
          </p:nvSpPr>
          <p:spPr bwMode="auto">
            <a:xfrm>
              <a:off x="7020272" y="5532310"/>
              <a:ext cx="648072" cy="63299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26" name="Oval 17"/>
            <p:cNvSpPr>
              <a:spLocks noChangeArrowheads="1"/>
            </p:cNvSpPr>
            <p:nvPr/>
          </p:nvSpPr>
          <p:spPr bwMode="auto">
            <a:xfrm>
              <a:off x="7379760" y="5661248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27" name="Oval 20"/>
            <p:cNvSpPr>
              <a:spLocks noChangeArrowheads="1"/>
            </p:cNvSpPr>
            <p:nvPr/>
          </p:nvSpPr>
          <p:spPr bwMode="auto">
            <a:xfrm>
              <a:off x="7151544" y="5816904"/>
              <a:ext cx="180000" cy="1800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6" name="그룹 102"/>
          <p:cNvGrpSpPr>
            <a:grpSpLocks noChangeAspect="1"/>
          </p:cNvGrpSpPr>
          <p:nvPr/>
        </p:nvGrpSpPr>
        <p:grpSpPr>
          <a:xfrm>
            <a:off x="6912780" y="1560749"/>
            <a:ext cx="495868" cy="486451"/>
            <a:chOff x="6496546" y="2133738"/>
            <a:chExt cx="718660" cy="705002"/>
          </a:xfrm>
        </p:grpSpPr>
        <p:sp>
          <p:nvSpPr>
            <p:cNvPr id="128" name="Oval 15"/>
            <p:cNvSpPr>
              <a:spLocks noChangeArrowheads="1"/>
            </p:cNvSpPr>
            <p:nvPr/>
          </p:nvSpPr>
          <p:spPr bwMode="auto">
            <a:xfrm>
              <a:off x="6496546" y="2133738"/>
              <a:ext cx="718660" cy="70500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30" name="Oval 16"/>
            <p:cNvSpPr>
              <a:spLocks noChangeArrowheads="1"/>
            </p:cNvSpPr>
            <p:nvPr/>
          </p:nvSpPr>
          <p:spPr bwMode="auto">
            <a:xfrm>
              <a:off x="6624908" y="2267289"/>
              <a:ext cx="180000" cy="180000"/>
            </a:xfrm>
            <a:prstGeom prst="ellipse">
              <a:avLst/>
            </a:prstGeom>
            <a:solidFill>
              <a:srgbClr val="00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31" name="Oval 17"/>
            <p:cNvSpPr>
              <a:spLocks noChangeArrowheads="1"/>
            </p:cNvSpPr>
            <p:nvPr/>
          </p:nvSpPr>
          <p:spPr bwMode="auto">
            <a:xfrm>
              <a:off x="6935284" y="2259775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32" name="Oval 27"/>
            <p:cNvSpPr>
              <a:spLocks noChangeArrowheads="1"/>
            </p:cNvSpPr>
            <p:nvPr/>
          </p:nvSpPr>
          <p:spPr bwMode="auto">
            <a:xfrm>
              <a:off x="6791268" y="2544892"/>
              <a:ext cx="180000" cy="180000"/>
            </a:xfrm>
            <a:prstGeom prst="ellipse">
              <a:avLst/>
            </a:prstGeom>
            <a:solidFill>
              <a:schemeClr val="tx2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7" name="그룹 133"/>
          <p:cNvGrpSpPr>
            <a:grpSpLocks/>
          </p:cNvGrpSpPr>
          <p:nvPr/>
        </p:nvGrpSpPr>
        <p:grpSpPr>
          <a:xfrm>
            <a:off x="3110237" y="2111304"/>
            <a:ext cx="453651" cy="453600"/>
            <a:chOff x="7020272" y="5532310"/>
            <a:chExt cx="648072" cy="632994"/>
          </a:xfrm>
        </p:grpSpPr>
        <p:sp>
          <p:nvSpPr>
            <p:cNvPr id="135" name="Oval 15"/>
            <p:cNvSpPr>
              <a:spLocks noChangeArrowheads="1"/>
            </p:cNvSpPr>
            <p:nvPr/>
          </p:nvSpPr>
          <p:spPr bwMode="auto">
            <a:xfrm>
              <a:off x="7020272" y="5532310"/>
              <a:ext cx="648072" cy="63299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36" name="Oval 17"/>
            <p:cNvSpPr>
              <a:spLocks noChangeArrowheads="1"/>
            </p:cNvSpPr>
            <p:nvPr/>
          </p:nvSpPr>
          <p:spPr bwMode="auto">
            <a:xfrm>
              <a:off x="7379760" y="5661248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37" name="Oval 20"/>
            <p:cNvSpPr>
              <a:spLocks noChangeArrowheads="1"/>
            </p:cNvSpPr>
            <p:nvPr/>
          </p:nvSpPr>
          <p:spPr bwMode="auto">
            <a:xfrm>
              <a:off x="7151544" y="5816904"/>
              <a:ext cx="180000" cy="1800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138" name="Text Box 28"/>
          <p:cNvSpPr txBox="1">
            <a:spLocks noChangeArrowheads="1"/>
          </p:cNvSpPr>
          <p:nvPr/>
        </p:nvSpPr>
        <p:spPr bwMode="auto">
          <a:xfrm>
            <a:off x="6000760" y="5344046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 smtClean="0"/>
              <a:t>T</a:t>
            </a:r>
            <a:r>
              <a:rPr lang="en-US" altLang="ko-KR" baseline="-25000" dirty="0" smtClean="0"/>
              <a:t>F</a:t>
            </a:r>
            <a:endParaRPr kumimoji="1" lang="ko-KR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ectangle 25"/>
          <p:cNvSpPr>
            <a:spLocks noChangeArrowheads="1"/>
          </p:cNvSpPr>
          <p:nvPr/>
        </p:nvSpPr>
        <p:spPr bwMode="auto">
          <a:xfrm>
            <a:off x="285720" y="152381"/>
            <a:ext cx="7858180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smtClean="0">
                <a:latin typeface="Comic Sans MS" pitchFamily="66" charset="0"/>
              </a:rPr>
              <a:t>Particle production in heavy ion collision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cxnSp>
        <p:nvCxnSpPr>
          <p:cNvPr id="94" name="직선 화살표 연결선 93"/>
          <p:cNvCxnSpPr/>
          <p:nvPr/>
        </p:nvCxnSpPr>
        <p:spPr>
          <a:xfrm flipV="1">
            <a:off x="850052" y="3789040"/>
            <a:ext cx="0" cy="18722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66152" y="335699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T</a:t>
            </a:r>
            <a:endParaRPr lang="ko-KR" altLang="en-US" b="1" dirty="0"/>
          </a:p>
        </p:txBody>
      </p:sp>
      <p:sp>
        <p:nvSpPr>
          <p:cNvPr id="105" name="자유형 104"/>
          <p:cNvSpPr/>
          <p:nvPr/>
        </p:nvSpPr>
        <p:spPr>
          <a:xfrm>
            <a:off x="4427984" y="4772715"/>
            <a:ext cx="2592288" cy="600501"/>
          </a:xfrm>
          <a:custGeom>
            <a:avLst/>
            <a:gdLst>
              <a:gd name="connsiteX0" fmla="*/ 0 w 1787857"/>
              <a:gd name="connsiteY0" fmla="*/ 0 h 600501"/>
              <a:gd name="connsiteX1" fmla="*/ 641445 w 1787857"/>
              <a:gd name="connsiteY1" fmla="*/ 368489 h 600501"/>
              <a:gd name="connsiteX2" fmla="*/ 1787857 w 1787857"/>
              <a:gd name="connsiteY2" fmla="*/ 600501 h 60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7857" h="600501">
                <a:moveTo>
                  <a:pt x="0" y="0"/>
                </a:moveTo>
                <a:cubicBezTo>
                  <a:pt x="171734" y="134203"/>
                  <a:pt x="343469" y="268406"/>
                  <a:pt x="641445" y="368489"/>
                </a:cubicBezTo>
                <a:cubicBezTo>
                  <a:pt x="939421" y="468572"/>
                  <a:pt x="1578591" y="555008"/>
                  <a:pt x="1787857" y="600501"/>
                </a:cubicBezTo>
              </a:path>
            </a:pathLst>
          </a:cu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자유형 105"/>
          <p:cNvSpPr/>
          <p:nvPr/>
        </p:nvSpPr>
        <p:spPr>
          <a:xfrm>
            <a:off x="1706364" y="3847918"/>
            <a:ext cx="1610436" cy="818866"/>
          </a:xfrm>
          <a:custGeom>
            <a:avLst/>
            <a:gdLst>
              <a:gd name="connsiteX0" fmla="*/ 0 w 1610436"/>
              <a:gd name="connsiteY0" fmla="*/ 0 h 818866"/>
              <a:gd name="connsiteX1" fmla="*/ 928048 w 1610436"/>
              <a:gd name="connsiteY1" fmla="*/ 586854 h 818866"/>
              <a:gd name="connsiteX2" fmla="*/ 1610436 w 1610436"/>
              <a:gd name="connsiteY2" fmla="*/ 818866 h 8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0436" h="818866">
                <a:moveTo>
                  <a:pt x="0" y="0"/>
                </a:moveTo>
                <a:cubicBezTo>
                  <a:pt x="329821" y="225188"/>
                  <a:pt x="659642" y="450376"/>
                  <a:pt x="928048" y="586854"/>
                </a:cubicBezTo>
                <a:cubicBezTo>
                  <a:pt x="1196454" y="723332"/>
                  <a:pt x="1403445" y="771099"/>
                  <a:pt x="1610436" y="818866"/>
                </a:cubicBezTo>
              </a:path>
            </a:pathLst>
          </a:cu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7" name="직선 연결선 106"/>
          <p:cNvCxnSpPr>
            <a:endCxn id="105" idx="0"/>
          </p:cNvCxnSpPr>
          <p:nvPr/>
        </p:nvCxnSpPr>
        <p:spPr>
          <a:xfrm>
            <a:off x="3303152" y="4667534"/>
            <a:ext cx="1124832" cy="10518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059832" y="471585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</a:t>
            </a:r>
            <a:r>
              <a:rPr lang="en-US" altLang="ko-KR" baseline="-25000" dirty="0" smtClean="0"/>
              <a:t>C</a:t>
            </a:r>
            <a:endParaRPr lang="ko-KR" altLang="en-US" baseline="-25000" dirty="0"/>
          </a:p>
        </p:txBody>
      </p:sp>
      <p:sp>
        <p:nvSpPr>
          <p:cNvPr id="84" name="Text Box 28"/>
          <p:cNvSpPr txBox="1">
            <a:spLocks noChangeArrowheads="1"/>
          </p:cNvSpPr>
          <p:nvPr/>
        </p:nvSpPr>
        <p:spPr bwMode="auto">
          <a:xfrm>
            <a:off x="4067944" y="4931876"/>
            <a:ext cx="707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 smtClean="0"/>
              <a:t>T</a:t>
            </a:r>
            <a:r>
              <a:rPr lang="en-US" altLang="ko-KR" baseline="-25000" dirty="0" smtClean="0">
                <a:latin typeface="Symbol" pitchFamily="18" charset="2"/>
              </a:rPr>
              <a:t>m</a:t>
            </a:r>
            <a:endParaRPr kumimoji="1" lang="ko-KR" altLang="en-US" dirty="0">
              <a:solidFill>
                <a:schemeClr val="tx1"/>
              </a:solidFill>
              <a:latin typeface="Symbol" pitchFamily="18" charset="2"/>
              <a:cs typeface="Arial" pitchFamily="34" charset="0"/>
            </a:endParaRPr>
          </a:p>
        </p:txBody>
      </p:sp>
      <p:cxnSp>
        <p:nvCxnSpPr>
          <p:cNvPr id="99" name="직선 화살표 연결선 98"/>
          <p:cNvCxnSpPr/>
          <p:nvPr/>
        </p:nvCxnSpPr>
        <p:spPr>
          <a:xfrm>
            <a:off x="4441632" y="4645600"/>
            <a:ext cx="64807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오른쪽 화살표 108"/>
          <p:cNvSpPr/>
          <p:nvPr/>
        </p:nvSpPr>
        <p:spPr>
          <a:xfrm>
            <a:off x="4790906" y="1872120"/>
            <a:ext cx="35715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오른쪽 화살표 110"/>
          <p:cNvSpPr/>
          <p:nvPr/>
        </p:nvSpPr>
        <p:spPr>
          <a:xfrm>
            <a:off x="2486650" y="1889536"/>
            <a:ext cx="357158" cy="357190"/>
          </a:xfrm>
          <a:prstGeom prst="righ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2" name="그룹 102"/>
          <p:cNvGrpSpPr>
            <a:grpSpLocks noChangeAspect="1"/>
          </p:cNvGrpSpPr>
          <p:nvPr/>
        </p:nvGrpSpPr>
        <p:grpSpPr>
          <a:xfrm>
            <a:off x="3851920" y="1484784"/>
            <a:ext cx="495868" cy="486451"/>
            <a:chOff x="6496546" y="2133738"/>
            <a:chExt cx="718660" cy="705002"/>
          </a:xfrm>
        </p:grpSpPr>
        <p:sp>
          <p:nvSpPr>
            <p:cNvPr id="113" name="Oval 15"/>
            <p:cNvSpPr>
              <a:spLocks noChangeArrowheads="1"/>
            </p:cNvSpPr>
            <p:nvPr/>
          </p:nvSpPr>
          <p:spPr bwMode="auto">
            <a:xfrm>
              <a:off x="6496546" y="2133738"/>
              <a:ext cx="718660" cy="70500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14" name="Oval 16"/>
            <p:cNvSpPr>
              <a:spLocks noChangeArrowheads="1"/>
            </p:cNvSpPr>
            <p:nvPr/>
          </p:nvSpPr>
          <p:spPr bwMode="auto">
            <a:xfrm>
              <a:off x="6624908" y="2267289"/>
              <a:ext cx="180000" cy="180000"/>
            </a:xfrm>
            <a:prstGeom prst="ellipse">
              <a:avLst/>
            </a:prstGeom>
            <a:solidFill>
              <a:srgbClr val="00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15" name="Oval 17"/>
            <p:cNvSpPr>
              <a:spLocks noChangeArrowheads="1"/>
            </p:cNvSpPr>
            <p:nvPr/>
          </p:nvSpPr>
          <p:spPr bwMode="auto">
            <a:xfrm>
              <a:off x="6935284" y="2259775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16" name="Oval 27"/>
            <p:cNvSpPr>
              <a:spLocks noChangeArrowheads="1"/>
            </p:cNvSpPr>
            <p:nvPr/>
          </p:nvSpPr>
          <p:spPr bwMode="auto">
            <a:xfrm>
              <a:off x="6791268" y="2544892"/>
              <a:ext cx="180000" cy="180000"/>
            </a:xfrm>
            <a:prstGeom prst="ellipse">
              <a:avLst/>
            </a:prstGeom>
            <a:solidFill>
              <a:schemeClr val="tx2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129" name="모서리가 둥근 직사각형 128"/>
          <p:cNvSpPr/>
          <p:nvPr/>
        </p:nvSpPr>
        <p:spPr>
          <a:xfrm>
            <a:off x="6156176" y="1412776"/>
            <a:ext cx="2160240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3" name="그룹 102"/>
          <p:cNvGrpSpPr>
            <a:grpSpLocks noChangeAspect="1"/>
          </p:cNvGrpSpPr>
          <p:nvPr/>
        </p:nvGrpSpPr>
        <p:grpSpPr>
          <a:xfrm>
            <a:off x="7676532" y="2132856"/>
            <a:ext cx="495868" cy="486451"/>
            <a:chOff x="6496546" y="2133738"/>
            <a:chExt cx="718660" cy="705002"/>
          </a:xfrm>
        </p:grpSpPr>
        <p:sp>
          <p:nvSpPr>
            <p:cNvPr id="134" name="Oval 15"/>
            <p:cNvSpPr>
              <a:spLocks noChangeArrowheads="1"/>
            </p:cNvSpPr>
            <p:nvPr/>
          </p:nvSpPr>
          <p:spPr bwMode="auto">
            <a:xfrm>
              <a:off x="6496546" y="2133738"/>
              <a:ext cx="718660" cy="70500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40" name="Oval 16"/>
            <p:cNvSpPr>
              <a:spLocks noChangeArrowheads="1"/>
            </p:cNvSpPr>
            <p:nvPr/>
          </p:nvSpPr>
          <p:spPr bwMode="auto">
            <a:xfrm>
              <a:off x="6624908" y="2267289"/>
              <a:ext cx="180000" cy="180000"/>
            </a:xfrm>
            <a:prstGeom prst="ellipse">
              <a:avLst/>
            </a:prstGeom>
            <a:solidFill>
              <a:srgbClr val="00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41" name="Oval 17"/>
            <p:cNvSpPr>
              <a:spLocks noChangeArrowheads="1"/>
            </p:cNvSpPr>
            <p:nvPr/>
          </p:nvSpPr>
          <p:spPr bwMode="auto">
            <a:xfrm>
              <a:off x="6935284" y="2259775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42" name="Oval 27"/>
            <p:cNvSpPr>
              <a:spLocks noChangeArrowheads="1"/>
            </p:cNvSpPr>
            <p:nvPr/>
          </p:nvSpPr>
          <p:spPr bwMode="auto">
            <a:xfrm>
              <a:off x="6791268" y="2544892"/>
              <a:ext cx="180000" cy="180000"/>
            </a:xfrm>
            <a:prstGeom prst="ellipse">
              <a:avLst/>
            </a:prstGeom>
            <a:solidFill>
              <a:schemeClr val="tx2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143" name="그룹 133"/>
          <p:cNvGrpSpPr>
            <a:grpSpLocks/>
          </p:cNvGrpSpPr>
          <p:nvPr/>
        </p:nvGrpSpPr>
        <p:grpSpPr>
          <a:xfrm>
            <a:off x="7070677" y="2255320"/>
            <a:ext cx="453651" cy="453600"/>
            <a:chOff x="7020272" y="5532310"/>
            <a:chExt cx="648072" cy="632994"/>
          </a:xfrm>
        </p:grpSpPr>
        <p:sp>
          <p:nvSpPr>
            <p:cNvPr id="144" name="Oval 15"/>
            <p:cNvSpPr>
              <a:spLocks noChangeArrowheads="1"/>
            </p:cNvSpPr>
            <p:nvPr/>
          </p:nvSpPr>
          <p:spPr bwMode="auto">
            <a:xfrm>
              <a:off x="7020272" y="5532310"/>
              <a:ext cx="648072" cy="63299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45" name="Oval 17"/>
            <p:cNvSpPr>
              <a:spLocks noChangeArrowheads="1"/>
            </p:cNvSpPr>
            <p:nvPr/>
          </p:nvSpPr>
          <p:spPr bwMode="auto">
            <a:xfrm>
              <a:off x="7379760" y="5661248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46" name="Oval 20"/>
            <p:cNvSpPr>
              <a:spLocks noChangeArrowheads="1"/>
            </p:cNvSpPr>
            <p:nvPr/>
          </p:nvSpPr>
          <p:spPr bwMode="auto">
            <a:xfrm>
              <a:off x="7151544" y="5816904"/>
              <a:ext cx="180000" cy="1800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147" name="그룹 102"/>
          <p:cNvGrpSpPr>
            <a:grpSpLocks noChangeAspect="1"/>
          </p:cNvGrpSpPr>
          <p:nvPr/>
        </p:nvGrpSpPr>
        <p:grpSpPr>
          <a:xfrm>
            <a:off x="6372200" y="1574397"/>
            <a:ext cx="495868" cy="486451"/>
            <a:chOff x="6496546" y="2133738"/>
            <a:chExt cx="718660" cy="705002"/>
          </a:xfrm>
        </p:grpSpPr>
        <p:sp>
          <p:nvSpPr>
            <p:cNvPr id="148" name="Oval 15"/>
            <p:cNvSpPr>
              <a:spLocks noChangeArrowheads="1"/>
            </p:cNvSpPr>
            <p:nvPr/>
          </p:nvSpPr>
          <p:spPr bwMode="auto">
            <a:xfrm>
              <a:off x="6496546" y="2133738"/>
              <a:ext cx="718660" cy="70500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49" name="Oval 16"/>
            <p:cNvSpPr>
              <a:spLocks noChangeArrowheads="1"/>
            </p:cNvSpPr>
            <p:nvPr/>
          </p:nvSpPr>
          <p:spPr bwMode="auto">
            <a:xfrm>
              <a:off x="6624908" y="2267289"/>
              <a:ext cx="180000" cy="180000"/>
            </a:xfrm>
            <a:prstGeom prst="ellipse">
              <a:avLst/>
            </a:prstGeom>
            <a:solidFill>
              <a:srgbClr val="00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50" name="Oval 17"/>
            <p:cNvSpPr>
              <a:spLocks noChangeArrowheads="1"/>
            </p:cNvSpPr>
            <p:nvPr/>
          </p:nvSpPr>
          <p:spPr bwMode="auto">
            <a:xfrm>
              <a:off x="6935284" y="2259775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51" name="Oval 27"/>
            <p:cNvSpPr>
              <a:spLocks noChangeArrowheads="1"/>
            </p:cNvSpPr>
            <p:nvPr/>
          </p:nvSpPr>
          <p:spPr bwMode="auto">
            <a:xfrm>
              <a:off x="6791268" y="2544892"/>
              <a:ext cx="180000" cy="180000"/>
            </a:xfrm>
            <a:prstGeom prst="ellipse">
              <a:avLst/>
            </a:prstGeom>
            <a:solidFill>
              <a:schemeClr val="tx2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grpSp>
        <p:nvGrpSpPr>
          <p:cNvPr id="152" name="그룹 133"/>
          <p:cNvGrpSpPr>
            <a:grpSpLocks/>
          </p:cNvGrpSpPr>
          <p:nvPr/>
        </p:nvGrpSpPr>
        <p:grpSpPr>
          <a:xfrm>
            <a:off x="7718749" y="1556792"/>
            <a:ext cx="453651" cy="453600"/>
            <a:chOff x="7020272" y="5532310"/>
            <a:chExt cx="648072" cy="632994"/>
          </a:xfrm>
        </p:grpSpPr>
        <p:sp>
          <p:nvSpPr>
            <p:cNvPr id="153" name="Oval 15"/>
            <p:cNvSpPr>
              <a:spLocks noChangeArrowheads="1"/>
            </p:cNvSpPr>
            <p:nvPr/>
          </p:nvSpPr>
          <p:spPr bwMode="auto">
            <a:xfrm>
              <a:off x="7020272" y="5532310"/>
              <a:ext cx="648072" cy="632994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54" name="Oval 17"/>
            <p:cNvSpPr>
              <a:spLocks noChangeArrowheads="1"/>
            </p:cNvSpPr>
            <p:nvPr/>
          </p:nvSpPr>
          <p:spPr bwMode="auto">
            <a:xfrm>
              <a:off x="7379760" y="5661248"/>
              <a:ext cx="180000" cy="1800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55" name="Oval 20"/>
            <p:cNvSpPr>
              <a:spLocks noChangeArrowheads="1"/>
            </p:cNvSpPr>
            <p:nvPr/>
          </p:nvSpPr>
          <p:spPr bwMode="auto">
            <a:xfrm>
              <a:off x="7151544" y="5816904"/>
              <a:ext cx="180000" cy="1800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157" name="오른쪽 화살표 156"/>
          <p:cNvSpPr/>
          <p:nvPr/>
        </p:nvSpPr>
        <p:spPr>
          <a:xfrm>
            <a:off x="8463314" y="1885768"/>
            <a:ext cx="35715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오른쪽 화살표 157"/>
          <p:cNvSpPr/>
          <p:nvPr/>
        </p:nvSpPr>
        <p:spPr>
          <a:xfrm>
            <a:off x="5655002" y="1903184"/>
            <a:ext cx="357158" cy="357190"/>
          </a:xfrm>
          <a:prstGeom prst="righ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3357554" y="3275661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Hadron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Compact </a:t>
            </a:r>
            <a:r>
              <a:rPr lang="en-US" altLang="ko-KR" dirty="0" err="1" smtClean="0"/>
              <a:t>Multiquark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formation</a:t>
            </a:r>
            <a:endParaRPr lang="ko-KR" alt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6357950" y="3212976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Light nuclei</a:t>
            </a:r>
          </a:p>
          <a:p>
            <a:r>
              <a:rPr lang="en-US" altLang="ko-KR" dirty="0" smtClean="0"/>
              <a:t>Molecular structure formation</a:t>
            </a:r>
            <a:endParaRPr lang="ko-KR" altLang="en-US" dirty="0"/>
          </a:p>
        </p:txBody>
      </p:sp>
      <p:cxnSp>
        <p:nvCxnSpPr>
          <p:cNvPr id="92" name="직선 화살표 연결선 91"/>
          <p:cNvCxnSpPr/>
          <p:nvPr/>
        </p:nvCxnSpPr>
        <p:spPr>
          <a:xfrm>
            <a:off x="6876256" y="5157192"/>
            <a:ext cx="64807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86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857232"/>
            <a:ext cx="853601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Model central rapidity, central collision using Lattice EOS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70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85720" y="115888"/>
            <a:ext cx="864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ko-KR" b="1" i="1" kern="0" dirty="0" smtClean="0">
                <a:solidFill>
                  <a:srgbClr val="FFFFFF"/>
                </a:solidFill>
                <a:latin typeface="Verdana" pitchFamily="34" charset="0"/>
                <a:ea typeface="굴림" pitchFamily="50" charset="-127"/>
              </a:rPr>
              <a:t>Production of compact </a:t>
            </a:r>
            <a:r>
              <a:rPr lang="en-US" altLang="ko-KR" b="1" i="1" kern="0" dirty="0" err="1" smtClean="0">
                <a:solidFill>
                  <a:srgbClr val="FFFFFF"/>
                </a:solidFill>
                <a:latin typeface="Verdana" pitchFamily="34" charset="0"/>
                <a:ea typeface="굴림" pitchFamily="50" charset="-127"/>
              </a:rPr>
              <a:t>multiquark</a:t>
            </a:r>
            <a:r>
              <a:rPr lang="en-US" altLang="ko-KR" b="1" i="1" kern="0" dirty="0" smtClean="0">
                <a:solidFill>
                  <a:srgbClr val="FFFFFF"/>
                </a:solidFill>
                <a:latin typeface="Verdana" pitchFamily="34" charset="0"/>
                <a:ea typeface="굴림" pitchFamily="50" charset="-127"/>
              </a:rPr>
              <a:t> state</a:t>
            </a:r>
            <a:r>
              <a:rPr lang="en-US" altLang="ko-KR" sz="1800" b="1" i="1" kern="0" dirty="0" smtClean="0">
                <a:solidFill>
                  <a:srgbClr val="FFFFFF"/>
                </a:solidFill>
                <a:latin typeface="Verdana" pitchFamily="34" charset="0"/>
                <a:ea typeface="굴림" pitchFamily="50" charset="-127"/>
              </a:rPr>
              <a:t>  (</a:t>
            </a:r>
            <a:r>
              <a:rPr lang="en-US" altLang="ko-KR" sz="1800" b="1" i="1" kern="0" dirty="0" err="1" smtClean="0">
                <a:solidFill>
                  <a:srgbClr val="FFFFFF"/>
                </a:solidFill>
                <a:latin typeface="Verdana" pitchFamily="34" charset="0"/>
                <a:ea typeface="굴림" pitchFamily="50" charset="-127"/>
              </a:rPr>
              <a:t>ExHIC</a:t>
            </a:r>
            <a:r>
              <a:rPr lang="en-US" altLang="ko-KR" sz="1800" b="1" i="1" kern="0" dirty="0" smtClean="0">
                <a:solidFill>
                  <a:srgbClr val="FFFFFF"/>
                </a:solidFill>
                <a:latin typeface="Verdana" pitchFamily="34" charset="0"/>
                <a:ea typeface="굴림" pitchFamily="50" charset="-127"/>
              </a:rPr>
              <a:t> PPNP 2017)</a:t>
            </a:r>
            <a:endParaRPr lang="en-US" altLang="ko-KR" sz="1800" b="1" kern="0" baseline="-25000" dirty="0">
              <a:solidFill>
                <a:srgbClr val="FFFFFF"/>
              </a:solidFill>
              <a:latin typeface="Verdana" pitchFamily="34" charset="0"/>
              <a:ea typeface="굴림" pitchFamily="50" charset="-127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9388" y="3357400"/>
            <a:ext cx="8750206" cy="9294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 smtClean="0">
                <a:solidFill>
                  <a:srgbClr val="002060"/>
                </a:solidFill>
                <a:latin typeface="Verdana" pitchFamily="34" charset="0"/>
              </a:rPr>
              <a:t>Coalescence Parameters:</a:t>
            </a:r>
          </a:p>
          <a:p>
            <a:pPr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solidFill>
                  <a:srgbClr val="002060"/>
                </a:solidFill>
                <a:latin typeface="Verdana" pitchFamily="34" charset="0"/>
              </a:rPr>
              <a:t>  fit production of normal hadrons </a:t>
            </a:r>
          </a:p>
          <a:p>
            <a:pPr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solidFill>
                  <a:srgbClr val="002060"/>
                </a:solidFill>
                <a:latin typeface="Verdana" pitchFamily="34" charset="0"/>
              </a:rPr>
              <a:t>  from statistical model</a:t>
            </a:r>
            <a:endParaRPr kumimoji="1" lang="en-US" altLang="ko-KR" sz="1600" dirty="0">
              <a:solidFill>
                <a:srgbClr val="002060"/>
              </a:solidFill>
              <a:latin typeface="Verdana" pitchFamily="34" charset="0"/>
            </a:endParaRPr>
          </a:p>
        </p:txBody>
      </p:sp>
      <p:graphicFrame>
        <p:nvGraphicFramePr>
          <p:cNvPr id="2150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732914"/>
              </p:ext>
            </p:extLst>
          </p:nvPr>
        </p:nvGraphicFramePr>
        <p:xfrm>
          <a:off x="692150" y="5468938"/>
          <a:ext cx="1490663" cy="121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71" name="Equation" r:id="rId5" imgW="1155600" imgH="939600" progId="Equation.DSMT4">
                  <p:embed/>
                </p:oleObj>
              </mc:Choice>
              <mc:Fallback>
                <p:oleObj name="Equation" r:id="rId5" imgW="11556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5468938"/>
                        <a:ext cx="1490663" cy="121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254" y="692696"/>
            <a:ext cx="2432250" cy="1978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624" y="2996952"/>
            <a:ext cx="4890376" cy="38476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4" y="1772816"/>
            <a:ext cx="3777750" cy="1092867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9512" y="1484784"/>
            <a:ext cx="853601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Heavy quark production (T Song)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4388718"/>
            <a:ext cx="3219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734" y="4934101"/>
            <a:ext cx="22193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6459" y="5153459"/>
            <a:ext cx="9334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60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6684" y="214290"/>
            <a:ext cx="853601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Hadron coalescence for molecules at kinetic </a:t>
            </a:r>
            <a:r>
              <a:rPr kumimoji="1" lang="en-US" altLang="ko-KR" sz="1600" dirty="0" err="1" smtClean="0">
                <a:latin typeface="Verdana" pitchFamily="34" charset="0"/>
              </a:rPr>
              <a:t>freezeout</a:t>
            </a:r>
            <a:r>
              <a:rPr kumimoji="1" lang="en-US" altLang="ko-KR" sz="1600" dirty="0" smtClean="0">
                <a:latin typeface="Verdana" pitchFamily="34" charset="0"/>
              </a:rPr>
              <a:t> point </a:t>
            </a:r>
          </a:p>
        </p:txBody>
      </p:sp>
      <p:graphicFrame>
        <p:nvGraphicFramePr>
          <p:cNvPr id="215047" name="Object 7"/>
          <p:cNvGraphicFramePr>
            <a:graphicFrameLocks noChangeAspect="1"/>
          </p:cNvGraphicFramePr>
          <p:nvPr/>
        </p:nvGraphicFramePr>
        <p:xfrm>
          <a:off x="1285852" y="571480"/>
          <a:ext cx="1090613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92" name="Equation" r:id="rId3" imgW="838080" imgH="469800" progId="Equation.3">
                  <p:embed/>
                </p:oleObj>
              </mc:Choice>
              <mc:Fallback>
                <p:oleObj name="Equation" r:id="rId3" imgW="8380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571480"/>
                        <a:ext cx="1090613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2C6F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069" name="Object 5"/>
          <p:cNvGraphicFramePr>
            <a:graphicFrameLocks noChangeAspect="1"/>
          </p:cNvGraphicFramePr>
          <p:nvPr/>
        </p:nvGraphicFramePr>
        <p:xfrm>
          <a:off x="3068638" y="584180"/>
          <a:ext cx="234632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93" name="Equation" r:id="rId5" imgW="1803240" imgH="457200" progId="Equation.3">
                  <p:embed/>
                </p:oleObj>
              </mc:Choice>
              <mc:Fallback>
                <p:oleObj name="Equation" r:id="rId5" imgW="18032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638" y="584180"/>
                        <a:ext cx="2346325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A2C6F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550" y="1428736"/>
            <a:ext cx="79629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05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56" y="1484784"/>
            <a:ext cx="4838626" cy="3317401"/>
          </a:xfrm>
          <a:prstGeom prst="rect">
            <a:avLst/>
          </a:prstGeom>
        </p:spPr>
      </p:pic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285720" y="152381"/>
            <a:ext cx="7858180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smtClean="0">
                <a:latin typeface="Comic Sans MS" pitchFamily="66" charset="0"/>
              </a:rPr>
              <a:t>Production of compact </a:t>
            </a:r>
            <a:r>
              <a:rPr kumimoji="1" lang="en-US" altLang="ko-KR" sz="2000" dirty="0" err="1" smtClean="0">
                <a:latin typeface="Comic Sans MS" pitchFamily="66" charset="0"/>
              </a:rPr>
              <a:t>multiquark</a:t>
            </a:r>
            <a:r>
              <a:rPr kumimoji="1" lang="en-US" altLang="ko-KR" sz="2000" dirty="0" smtClean="0">
                <a:latin typeface="Comic Sans MS" pitchFamily="66" charset="0"/>
              </a:rPr>
              <a:t> state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sp>
        <p:nvSpPr>
          <p:cNvPr id="3" name="다이아몬드 2"/>
          <p:cNvSpPr/>
          <p:nvPr/>
        </p:nvSpPr>
        <p:spPr>
          <a:xfrm>
            <a:off x="6732240" y="3346539"/>
            <a:ext cx="144016" cy="144016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876256" y="3265239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Compact </a:t>
            </a:r>
            <a:r>
              <a:rPr lang="en-US" altLang="ko-KR" sz="1400" dirty="0" err="1" smtClean="0"/>
              <a:t>multiquark</a:t>
            </a:r>
            <a:endParaRPr lang="ko-KR" altLang="en-US" sz="1400" dirty="0"/>
          </a:p>
        </p:txBody>
      </p:sp>
      <p:sp>
        <p:nvSpPr>
          <p:cNvPr id="5" name="타원 4"/>
          <p:cNvSpPr/>
          <p:nvPr/>
        </p:nvSpPr>
        <p:spPr>
          <a:xfrm>
            <a:off x="6724110" y="3022838"/>
            <a:ext cx="108000" cy="108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892786" y="2924944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Molecule</a:t>
            </a:r>
            <a:endParaRPr lang="ko-KR" altLang="en-US" sz="1400" dirty="0"/>
          </a:p>
        </p:txBody>
      </p:sp>
      <p:sp>
        <p:nvSpPr>
          <p:cNvPr id="6" name="이등변 삼각형 5"/>
          <p:cNvSpPr/>
          <p:nvPr/>
        </p:nvSpPr>
        <p:spPr>
          <a:xfrm>
            <a:off x="6716126" y="2486721"/>
            <a:ext cx="108000" cy="108000"/>
          </a:xfrm>
          <a:prstGeom prst="triangl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이등변 삼각형 16"/>
          <p:cNvSpPr/>
          <p:nvPr/>
        </p:nvSpPr>
        <p:spPr>
          <a:xfrm>
            <a:off x="6732240" y="2672928"/>
            <a:ext cx="108000" cy="108000"/>
          </a:xfrm>
          <a:prstGeom prst="triangle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876256" y="2473151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Normal Hadron</a:t>
            </a:r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07504" y="2474312"/>
            <a:ext cx="2071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Production rate normalized to statistical model</a:t>
            </a:r>
            <a:endParaRPr lang="ko-KR" altLang="en-US" sz="1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5138857"/>
            <a:ext cx="5477857" cy="1170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5790" y="4842614"/>
            <a:ext cx="5219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PRL 106(2011)212001, PPNP95(2017)279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12136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graphicFrame>
        <p:nvGraphicFramePr>
          <p:cNvPr id="1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42459"/>
              </p:ext>
            </p:extLst>
          </p:nvPr>
        </p:nvGraphicFramePr>
        <p:xfrm>
          <a:off x="-9526" y="-29817"/>
          <a:ext cx="9153526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27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-9526" y="-29817"/>
                        <a:ext cx="9153526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07504" y="145941"/>
            <a:ext cx="7992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Summary</a:t>
            </a:r>
            <a:endParaRPr lang="en-US" altLang="ko-KR" b="1" baseline="-250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" name="Text Box 53"/>
          <p:cNvSpPr txBox="1">
            <a:spLocks noChangeArrowheads="1"/>
          </p:cNvSpPr>
          <p:nvPr/>
        </p:nvSpPr>
        <p:spPr bwMode="auto">
          <a:xfrm>
            <a:off x="220917" y="1052736"/>
            <a:ext cx="7023696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Most probable Flavor exotic compact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Pentaquark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state: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P</a:t>
            </a:r>
            <a:r>
              <a:rPr kumimoji="1" lang="en-US" altLang="ko-KR" sz="1600" baseline="-25000" dirty="0" err="1" smtClean="0">
                <a:latin typeface="Verdana" pitchFamily="34" charset="0"/>
                <a:sym typeface="Wingdings" panose="05000000000000000000" pitchFamily="2" charset="2"/>
              </a:rPr>
              <a:t>cc</a:t>
            </a:r>
            <a:endParaRPr kumimoji="1" lang="en-US" altLang="ko-KR" sz="1600" baseline="-25000" dirty="0">
              <a:latin typeface="Arial" charset="0"/>
              <a:sym typeface="Wingdings" panose="05000000000000000000" pitchFamily="2" charset="2"/>
            </a:endParaRPr>
          </a:p>
        </p:txBody>
      </p:sp>
      <p:sp>
        <p:nvSpPr>
          <p:cNvPr id="17" name="Text Box 53"/>
          <p:cNvSpPr txBox="1">
            <a:spLocks noChangeArrowheads="1"/>
          </p:cNvSpPr>
          <p:nvPr/>
        </p:nvSpPr>
        <p:spPr bwMode="auto">
          <a:xfrm>
            <a:off x="255402" y="3140968"/>
            <a:ext cx="6799355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Most probable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tetraquark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state: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T</a:t>
            </a:r>
            <a:r>
              <a:rPr kumimoji="1" lang="en-US" altLang="ko-KR" sz="1600" baseline="-25000" dirty="0" err="1" smtClean="0">
                <a:latin typeface="Verdana" pitchFamily="34" charset="0"/>
                <a:sym typeface="Wingdings" panose="05000000000000000000" pitchFamily="2" charset="2"/>
              </a:rPr>
              <a:t>bb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 or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T</a:t>
            </a:r>
            <a:r>
              <a:rPr kumimoji="1" lang="en-US" altLang="ko-KR" sz="1600" baseline="-25000" dirty="0" err="1" smtClean="0">
                <a:latin typeface="Verdana" pitchFamily="34" charset="0"/>
                <a:sym typeface="Wingdings" panose="05000000000000000000" pitchFamily="2" charset="2"/>
              </a:rPr>
              <a:t>cc</a:t>
            </a:r>
            <a:endParaRPr kumimoji="1" lang="en-US" altLang="ko-KR" sz="1600" baseline="-25000" dirty="0">
              <a:latin typeface="Arial" charset="0"/>
              <a:sym typeface="Wingdings" panose="05000000000000000000" pitchFamily="2" charset="2"/>
            </a:endParaRPr>
          </a:p>
        </p:txBody>
      </p:sp>
      <p:graphicFrame>
        <p:nvGraphicFramePr>
          <p:cNvPr id="1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064041"/>
              </p:ext>
            </p:extLst>
          </p:nvPr>
        </p:nvGraphicFramePr>
        <p:xfrm>
          <a:off x="4283968" y="1417638"/>
          <a:ext cx="23463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28" name="Equation" r:id="rId5" imgW="1562040" imgH="241200" progId="Equation.DSMT4">
                  <p:embed/>
                </p:oleObj>
              </mc:Choice>
              <mc:Fallback>
                <p:oleObj name="Equation" r:id="rId5" imgW="1562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1417638"/>
                        <a:ext cx="2346325" cy="365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150712"/>
              </p:ext>
            </p:extLst>
          </p:nvPr>
        </p:nvGraphicFramePr>
        <p:xfrm>
          <a:off x="1096963" y="1412875"/>
          <a:ext cx="2406650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29" name="Equation" r:id="rId7" imgW="1663560" imgH="253800" progId="Equation.DSMT4">
                  <p:embed/>
                </p:oleObj>
              </mc:Choice>
              <mc:Fallback>
                <p:oleObj name="Equation" r:id="rId7" imgW="1663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963" y="1412875"/>
                        <a:ext cx="2406650" cy="3698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737515"/>
              </p:ext>
            </p:extLst>
          </p:nvPr>
        </p:nvGraphicFramePr>
        <p:xfrm>
          <a:off x="1344137" y="3581586"/>
          <a:ext cx="4451999" cy="390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30" name="Equation" r:id="rId9" imgW="2768400" imgH="241200" progId="Equation.DSMT4">
                  <p:embed/>
                </p:oleObj>
              </mc:Choice>
              <mc:Fallback>
                <p:oleObj name="Equation" r:id="rId9" imgW="2768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137" y="3581586"/>
                        <a:ext cx="4451999" cy="3906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52024"/>
              </p:ext>
            </p:extLst>
          </p:nvPr>
        </p:nvGraphicFramePr>
        <p:xfrm>
          <a:off x="1885355" y="1858963"/>
          <a:ext cx="4414837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31" name="Equation" r:id="rId11" imgW="3047760" imgH="279360" progId="Equation.DSMT4">
                  <p:embed/>
                </p:oleObj>
              </mc:Choice>
              <mc:Fallback>
                <p:oleObj name="Equation" r:id="rId11" imgW="30477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355" y="1858963"/>
                        <a:ext cx="4414837" cy="4079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53"/>
          <p:cNvSpPr txBox="1">
            <a:spLocks noChangeArrowheads="1"/>
          </p:cNvSpPr>
          <p:nvPr/>
        </p:nvSpPr>
        <p:spPr bwMode="auto">
          <a:xfrm>
            <a:off x="251520" y="4293096"/>
            <a:ext cx="8594926" cy="486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Recently discovered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Multiquark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states D*,Pc, X(3871), Z are most likely  molecular states</a:t>
            </a:r>
            <a:endParaRPr kumimoji="1" lang="en-US" altLang="ko-KR" sz="1600" baseline="-25000" dirty="0">
              <a:latin typeface="Arial" charset="0"/>
              <a:sym typeface="Wingdings" panose="05000000000000000000" pitchFamily="2" charset="2"/>
            </a:endParaRPr>
          </a:p>
        </p:txBody>
      </p:sp>
      <p:sp>
        <p:nvSpPr>
          <p:cNvPr id="36" name="Text Box 53"/>
          <p:cNvSpPr txBox="1">
            <a:spLocks noChangeArrowheads="1"/>
          </p:cNvSpPr>
          <p:nvPr/>
        </p:nvSpPr>
        <p:spPr bwMode="auto">
          <a:xfrm>
            <a:off x="252558" y="5267079"/>
            <a:ext cx="8783937" cy="10361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Future:  Pt dependence  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Sungtae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Cho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dirty="0">
                <a:latin typeface="Verdana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                 Hadronic effects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Juhee</a:t>
            </a:r>
            <a:r>
              <a:rPr kumimoji="1" lang="en-US" altLang="ko-KR" sz="1600" smtClean="0">
                <a:latin typeface="Verdana" pitchFamily="34" charset="0"/>
                <a:sym typeface="Wingdings" panose="05000000000000000000" pitchFamily="2" charset="2"/>
              </a:rPr>
              <a:t> Hong</a:t>
            </a:r>
            <a:endParaRPr kumimoji="1" lang="en-US" altLang="ko-KR" sz="1600" dirty="0" smtClean="0">
              <a:latin typeface="Verdana" pitchFamily="34" charset="0"/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kumimoji="1" lang="en-US" altLang="ko-KR" sz="1600" baseline="-25000" dirty="0">
              <a:latin typeface="Verdana" pitchFamily="34" charset="0"/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600" baseline="-25000" dirty="0" smtClean="0">
                <a:latin typeface="Verdana" pitchFamily="34" charset="0"/>
                <a:sym typeface="Wingdings" panose="05000000000000000000" pitchFamily="2" charset="2"/>
              </a:rPr>
              <a:t>                          </a:t>
            </a:r>
            <a:endParaRPr kumimoji="1" lang="en-US" altLang="ko-KR" sz="1600" baseline="-25000" dirty="0">
              <a:latin typeface="Arial" charset="0"/>
              <a:sym typeface="Wingdings" panose="05000000000000000000" pitchFamily="2" charset="2"/>
            </a:endParaRPr>
          </a:p>
        </p:txBody>
      </p:sp>
      <p:graphicFrame>
        <p:nvGraphicFramePr>
          <p:cNvPr id="1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027878"/>
              </p:ext>
            </p:extLst>
          </p:nvPr>
        </p:nvGraphicFramePr>
        <p:xfrm>
          <a:off x="1143844" y="2555056"/>
          <a:ext cx="2132012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932" name="Equation" r:id="rId13" imgW="1473120" imgH="253800" progId="Equation.DSMT4">
                  <p:embed/>
                </p:oleObj>
              </mc:Choice>
              <mc:Fallback>
                <p:oleObj name="Equation" r:id="rId13" imgW="14731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844" y="2555056"/>
                        <a:ext cx="2132012" cy="3698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1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graphicFrame>
        <p:nvGraphicFramePr>
          <p:cNvPr id="1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36373"/>
              </p:ext>
            </p:extLst>
          </p:nvPr>
        </p:nvGraphicFramePr>
        <p:xfrm>
          <a:off x="1694632" y="1110430"/>
          <a:ext cx="23733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972" name="수식" r:id="rId3" imgW="1358640" imgH="241200" progId="Equation.3">
                  <p:embed/>
                </p:oleObj>
              </mc:Choice>
              <mc:Fallback>
                <p:oleObj name="수식" r:id="rId3" imgW="13586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632" y="1110430"/>
                        <a:ext cx="237331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018250"/>
              </p:ext>
            </p:extLst>
          </p:nvPr>
        </p:nvGraphicFramePr>
        <p:xfrm>
          <a:off x="350559" y="2568268"/>
          <a:ext cx="54102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973" name="수식" r:id="rId5" imgW="3098520" imgH="266400" progId="Equation.3">
                  <p:embed/>
                </p:oleObj>
              </mc:Choice>
              <mc:Fallback>
                <p:oleObj name="수식" r:id="rId5" imgW="3098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59" y="2568268"/>
                        <a:ext cx="5410200" cy="46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85720" y="81887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- 2017 -</a:t>
            </a:r>
            <a:endParaRPr lang="ko-KR" altLang="en-US" dirty="0"/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285720" y="116632"/>
            <a:ext cx="3350176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smtClean="0">
                <a:latin typeface="Comic Sans MS" pitchFamily="66" charset="0"/>
              </a:rPr>
              <a:t>Baryon with </a:t>
            </a:r>
            <a:r>
              <a:rPr kumimoji="1" lang="en-US" altLang="ko-KR" sz="2000" dirty="0" err="1" smtClean="0">
                <a:latin typeface="Comic Sans MS" pitchFamily="66" charset="0"/>
              </a:rPr>
              <a:t>ccu</a:t>
            </a:r>
            <a:r>
              <a:rPr kumimoji="1" lang="en-US" altLang="ko-KR" sz="2000" dirty="0" smtClean="0">
                <a:latin typeface="Comic Sans MS" pitchFamily="66" charset="0"/>
              </a:rPr>
              <a:t> 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171102"/>
            <a:ext cx="928694" cy="64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759" y="985715"/>
            <a:ext cx="3021735" cy="2141089"/>
          </a:xfrm>
          <a:prstGeom prst="rect">
            <a:avLst/>
          </a:prstGeom>
        </p:spPr>
      </p:pic>
      <p:graphicFrame>
        <p:nvGraphicFramePr>
          <p:cNvPr id="2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697571"/>
              </p:ext>
            </p:extLst>
          </p:nvPr>
        </p:nvGraphicFramePr>
        <p:xfrm>
          <a:off x="289531" y="1992204"/>
          <a:ext cx="48561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974" name="수식" r:id="rId9" imgW="2781000" imgH="253800" progId="Equation.3">
                  <p:embed/>
                </p:oleObj>
              </mc:Choice>
              <mc:Fallback>
                <p:oleObj name="수식" r:id="rId9" imgW="278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31" y="1992204"/>
                        <a:ext cx="4856162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56176" y="477311"/>
            <a:ext cx="277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PRL119 (2017)112001</a:t>
            </a:r>
            <a:endParaRPr lang="ko-KR" altLang="en-US"/>
          </a:p>
        </p:txBody>
      </p:sp>
      <p:graphicFrame>
        <p:nvGraphicFramePr>
          <p:cNvPr id="3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911641"/>
              </p:ext>
            </p:extLst>
          </p:nvPr>
        </p:nvGraphicFramePr>
        <p:xfrm>
          <a:off x="1763688" y="4062280"/>
          <a:ext cx="14414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975" name="Equation" r:id="rId11" imgW="825480" imgH="228600" progId="Equation.3">
                  <p:embed/>
                </p:oleObj>
              </mc:Choice>
              <mc:Fallback>
                <p:oleObj name="Equation" r:id="rId11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4062280"/>
                        <a:ext cx="1441450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85720" y="4658864"/>
            <a:ext cx="407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- WASA-at-COSY  [H. Clement]-</a:t>
            </a:r>
            <a:endParaRPr lang="ko-KR" altLang="en-US" dirty="0"/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285720" y="4015922"/>
            <a:ext cx="1285884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smtClean="0">
                <a:latin typeface="Comic Sans MS" pitchFamily="66" charset="0"/>
              </a:rPr>
              <a:t>d*(2380)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1137" y="4149453"/>
            <a:ext cx="3105000" cy="2159867"/>
          </a:xfrm>
          <a:prstGeom prst="rect">
            <a:avLst/>
          </a:prstGeom>
        </p:spPr>
      </p:pic>
      <p:graphicFrame>
        <p:nvGraphicFramePr>
          <p:cNvPr id="3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511407"/>
              </p:ext>
            </p:extLst>
          </p:nvPr>
        </p:nvGraphicFramePr>
        <p:xfrm>
          <a:off x="3418582" y="4133395"/>
          <a:ext cx="14414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976" name="수식" r:id="rId14" imgW="825480" imgH="164880" progId="Equation.3">
                  <p:embed/>
                </p:oleObj>
              </mc:Choice>
              <mc:Fallback>
                <p:oleObj name="수식" r:id="rId14" imgW="825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8582" y="4133395"/>
                        <a:ext cx="1441450" cy="28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587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164874" name="Picture 10" descr="Particle Data Gro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64876" name="Picture 12" descr="Particle Data Gro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64878" name="Picture 14" descr="Particle Data Gro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251520" y="116632"/>
            <a:ext cx="3096344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ko-KR" sz="2000" dirty="0" smtClean="0">
                <a:latin typeface="Comic Sans MS" pitchFamily="66" charset="0"/>
              </a:rPr>
              <a:t>Revival of an old topic</a:t>
            </a:r>
            <a:endParaRPr kumimoji="1" lang="en-US" altLang="ko-KR" sz="2000" baseline="30000" dirty="0" smtClean="0">
              <a:latin typeface="Comic Sans MS" pitchFamily="66" charset="0"/>
            </a:endParaRPr>
          </a:p>
        </p:txBody>
      </p:sp>
      <p:pic>
        <p:nvPicPr>
          <p:cNvPr id="23" name="Picture 2" descr="Exotics"/>
          <p:cNvPicPr>
            <a:picLocks noChangeAspect="1" noChangeArrowheads="1"/>
          </p:cNvPicPr>
          <p:nvPr/>
        </p:nvPicPr>
        <p:blipFill>
          <a:blip r:embed="rId4" cstate="print">
            <a:lum bright="-20000" contrast="38000"/>
          </a:blip>
          <a:srcRect/>
          <a:stretch>
            <a:fillRect/>
          </a:stretch>
        </p:blipFill>
        <p:spPr bwMode="auto">
          <a:xfrm>
            <a:off x="5508104" y="404664"/>
            <a:ext cx="2898085" cy="205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5484016" y="2793737"/>
            <a:ext cx="2571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53"/>
          <p:cNvSpPr txBox="1">
            <a:spLocks noChangeArrowheads="1"/>
          </p:cNvSpPr>
          <p:nvPr/>
        </p:nvSpPr>
        <p:spPr bwMode="auto">
          <a:xfrm>
            <a:off x="220917" y="893522"/>
            <a:ext cx="4927147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</a:rPr>
              <a:t>Tetraquark</a:t>
            </a:r>
            <a:r>
              <a:rPr kumimoji="1" lang="en-US" altLang="ko-KR" sz="1600" dirty="0" smtClean="0">
                <a:latin typeface="Verdana" pitchFamily="34" charset="0"/>
              </a:rPr>
              <a:t>: (Crypto-exotic)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20917" y="2636912"/>
            <a:ext cx="4927147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Dibaryon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: (Flavor-exotic)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661349" y="1268760"/>
            <a:ext cx="4558723" cy="54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scalar </a:t>
            </a:r>
            <a:r>
              <a:rPr kumimoji="1" lang="en-US" altLang="ko-KR" sz="1400" dirty="0" err="1" smtClean="0">
                <a:latin typeface="Verdana" pitchFamily="34" charset="0"/>
              </a:rPr>
              <a:t>tetraquark</a:t>
            </a:r>
            <a:r>
              <a:rPr kumimoji="1" lang="en-US" altLang="ko-KR" sz="1400" dirty="0" smtClean="0">
                <a:latin typeface="Verdana" pitchFamily="34" charset="0"/>
              </a:rPr>
              <a:t> (Jaffe 76)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400" dirty="0">
                <a:latin typeface="Verdana" pitchFamily="34" charset="0"/>
              </a:rPr>
              <a:t> </a:t>
            </a:r>
            <a:r>
              <a:rPr kumimoji="1" lang="en-US" altLang="ko-KR" sz="1400" dirty="0" smtClean="0">
                <a:latin typeface="Verdana" pitchFamily="34" charset="0"/>
              </a:rPr>
              <a:t> </a:t>
            </a:r>
            <a:r>
              <a:rPr kumimoji="1" lang="en-US" altLang="ko-KR" sz="1400" dirty="0" smtClean="0">
                <a:latin typeface="Verdana" pitchFamily="34" charset="0"/>
                <a:sym typeface="Wingdings" panose="05000000000000000000" pitchFamily="2" charset="2"/>
              </a:rPr>
              <a:t> </a:t>
            </a:r>
            <a:r>
              <a:rPr kumimoji="1" lang="en-US" altLang="ko-KR" sz="1400" dirty="0" smtClean="0">
                <a:latin typeface="Verdana" pitchFamily="34" charset="0"/>
              </a:rPr>
              <a:t>not easy to prove 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661349" y="3092304"/>
            <a:ext cx="4723277" cy="5447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H (</a:t>
            </a:r>
            <a:r>
              <a:rPr kumimoji="1" lang="en-US" altLang="ko-KR" sz="1400" dirty="0" err="1" smtClean="0">
                <a:latin typeface="Verdana" pitchFamily="34" charset="0"/>
              </a:rPr>
              <a:t>ududss</a:t>
            </a:r>
            <a:r>
              <a:rPr kumimoji="1" lang="en-US" altLang="ko-KR" sz="1400" dirty="0" smtClean="0">
                <a:latin typeface="Verdana" pitchFamily="34" charset="0"/>
              </a:rPr>
              <a:t>) </a:t>
            </a:r>
            <a:r>
              <a:rPr kumimoji="1" lang="en-US" altLang="ko-KR" sz="1400" dirty="0" err="1" smtClean="0">
                <a:latin typeface="Verdana" pitchFamily="34" charset="0"/>
              </a:rPr>
              <a:t>dibaryon</a:t>
            </a:r>
            <a:r>
              <a:rPr kumimoji="1" lang="en-US" altLang="ko-KR" sz="1400" dirty="0" smtClean="0">
                <a:latin typeface="Verdana" pitchFamily="34" charset="0"/>
              </a:rPr>
              <a:t> (Jaffe 77):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400" dirty="0">
                <a:latin typeface="Verdana" pitchFamily="34" charset="0"/>
              </a:rPr>
              <a:t> </a:t>
            </a:r>
            <a:r>
              <a:rPr kumimoji="1" lang="en-US" altLang="ko-KR" sz="1400" dirty="0" smtClean="0">
                <a:latin typeface="Verdana" pitchFamily="34" charset="0"/>
                <a:sym typeface="Wingdings" panose="05000000000000000000" pitchFamily="2" charset="2"/>
              </a:rPr>
              <a:t> </a:t>
            </a:r>
            <a:r>
              <a:rPr kumimoji="1" lang="en-US" altLang="ko-KR" sz="1400" dirty="0" smtClean="0">
                <a:latin typeface="Verdana" pitchFamily="34" charset="0"/>
              </a:rPr>
              <a:t>experimentally not found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209558" y="4601795"/>
            <a:ext cx="4927147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err="1" smtClean="0">
                <a:latin typeface="Verdana" pitchFamily="34" charset="0"/>
                <a:sym typeface="Wingdings" panose="05000000000000000000" pitchFamily="2" charset="2"/>
              </a:rPr>
              <a:t>Pentaquark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: (Flavor-exotic)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29" name="Text Box 53"/>
          <p:cNvSpPr txBox="1">
            <a:spLocks noChangeArrowheads="1"/>
          </p:cNvSpPr>
          <p:nvPr/>
        </p:nvSpPr>
        <p:spPr bwMode="auto">
          <a:xfrm>
            <a:off x="661349" y="4891105"/>
            <a:ext cx="4558723" cy="8248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Pcs  (</a:t>
            </a:r>
            <a:r>
              <a:rPr kumimoji="1" lang="en-US" altLang="ko-KR" sz="1400" dirty="0" err="1" smtClean="0">
                <a:latin typeface="Verdana" pitchFamily="34" charset="0"/>
              </a:rPr>
              <a:t>Gignoux</a:t>
            </a:r>
            <a:r>
              <a:rPr kumimoji="1" lang="en-US" altLang="ko-KR" sz="1400" dirty="0" smtClean="0">
                <a:latin typeface="Verdana" pitchFamily="34" charset="0"/>
              </a:rPr>
              <a:t>, Silvestre-</a:t>
            </a:r>
            <a:r>
              <a:rPr kumimoji="1" lang="en-US" altLang="ko-KR" sz="1400" dirty="0" err="1" smtClean="0">
                <a:latin typeface="Verdana" pitchFamily="34" charset="0"/>
              </a:rPr>
              <a:t>Brac</a:t>
            </a:r>
            <a:r>
              <a:rPr kumimoji="1" lang="en-US" altLang="ko-KR" sz="1400" dirty="0" smtClean="0">
                <a:latin typeface="Verdana" pitchFamily="34" charset="0"/>
              </a:rPr>
              <a:t>, Richard 87)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Pcs  (</a:t>
            </a:r>
            <a:r>
              <a:rPr kumimoji="1" lang="en-US" altLang="ko-KR" sz="1400" dirty="0" err="1" smtClean="0">
                <a:latin typeface="Verdana" pitchFamily="34" charset="0"/>
              </a:rPr>
              <a:t>udusc</a:t>
            </a:r>
            <a:r>
              <a:rPr kumimoji="1" lang="en-US" altLang="ko-KR" sz="1400" dirty="0" smtClean="0">
                <a:latin typeface="Verdana" pitchFamily="34" charset="0"/>
              </a:rPr>
              <a:t>)  (</a:t>
            </a:r>
            <a:r>
              <a:rPr kumimoji="1" lang="en-US" altLang="ko-KR" sz="1400" dirty="0" err="1" smtClean="0">
                <a:latin typeface="Verdana" pitchFamily="34" charset="0"/>
              </a:rPr>
              <a:t>Lipkin</a:t>
            </a:r>
            <a:r>
              <a:rPr kumimoji="1" lang="en-US" altLang="ko-KR" sz="1400" dirty="0" smtClean="0">
                <a:latin typeface="Verdana" pitchFamily="34" charset="0"/>
              </a:rPr>
              <a:t> 87)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1400" dirty="0">
                <a:latin typeface="Verdana" pitchFamily="34" charset="0"/>
              </a:rPr>
              <a:t> </a:t>
            </a:r>
            <a:r>
              <a:rPr kumimoji="1" lang="en-US" altLang="ko-KR" sz="1400" dirty="0" smtClean="0">
                <a:latin typeface="Verdana" pitchFamily="34" charset="0"/>
              </a:rPr>
              <a:t> </a:t>
            </a:r>
            <a:r>
              <a:rPr kumimoji="1" lang="en-US" altLang="ko-KR" sz="1400" dirty="0" smtClean="0">
                <a:latin typeface="Verdana" pitchFamily="34" charset="0"/>
                <a:sym typeface="Wingdings" panose="05000000000000000000" pitchFamily="2" charset="2"/>
              </a:rPr>
              <a:t> </a:t>
            </a:r>
            <a:r>
              <a:rPr kumimoji="1" lang="en-US" altLang="ko-KR" sz="1400" dirty="0" smtClean="0">
                <a:latin typeface="Verdana" pitchFamily="34" charset="0"/>
              </a:rPr>
              <a:t> </a:t>
            </a:r>
            <a:r>
              <a:rPr kumimoji="1" lang="en-US" altLang="ko-KR" sz="1400" dirty="0" err="1" smtClean="0">
                <a:latin typeface="Verdana" pitchFamily="34" charset="0"/>
              </a:rPr>
              <a:t>Fermilab</a:t>
            </a:r>
            <a:r>
              <a:rPr kumimoji="1" lang="en-US" altLang="ko-KR" sz="1400" dirty="0" smtClean="0">
                <a:latin typeface="Verdana" pitchFamily="34" charset="0"/>
              </a:rPr>
              <a:t> E791 : not found </a:t>
            </a:r>
            <a:endParaRPr kumimoji="1" lang="en-US" altLang="ko-KR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3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262436"/>
              </p:ext>
            </p:extLst>
          </p:nvPr>
        </p:nvGraphicFramePr>
        <p:xfrm>
          <a:off x="3822103" y="5379626"/>
          <a:ext cx="17954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16" name="Equation" r:id="rId6" imgW="1028520" imgH="241200" progId="Equation.DSMT4">
                  <p:embed/>
                </p:oleObj>
              </mc:Choice>
              <mc:Fallback>
                <p:oleObj name="Equation" r:id="rId6" imgW="10285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2103" y="5379626"/>
                        <a:ext cx="1795463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직선 연결선 4"/>
          <p:cNvCxnSpPr/>
          <p:nvPr/>
        </p:nvCxnSpPr>
        <p:spPr>
          <a:xfrm>
            <a:off x="1917643" y="519694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6677334" y="5085184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7175724" y="5119931"/>
            <a:ext cx="276225" cy="303212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u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715152" y="5532258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d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7" name="Oval 40"/>
          <p:cNvSpPr>
            <a:spLocks noChangeArrowheads="1"/>
          </p:cNvSpPr>
          <p:nvPr/>
        </p:nvSpPr>
        <p:spPr bwMode="auto">
          <a:xfrm>
            <a:off x="7194105" y="5559552"/>
            <a:ext cx="287338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>
                <a:ea typeface="굴림" pitchFamily="50" charset="-127"/>
              </a:rPr>
              <a:t>s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8" name="Oval 41"/>
          <p:cNvSpPr>
            <a:spLocks noChangeArrowheads="1"/>
          </p:cNvSpPr>
          <p:nvPr/>
        </p:nvSpPr>
        <p:spPr bwMode="auto">
          <a:xfrm>
            <a:off x="7647249" y="5326990"/>
            <a:ext cx="276225" cy="303212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c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9" name="Oval 43"/>
          <p:cNvSpPr>
            <a:spLocks noChangeArrowheads="1"/>
          </p:cNvSpPr>
          <p:nvPr/>
        </p:nvSpPr>
        <p:spPr bwMode="auto">
          <a:xfrm>
            <a:off x="6349044" y="4948635"/>
            <a:ext cx="1679340" cy="100064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cxnSp>
        <p:nvCxnSpPr>
          <p:cNvPr id="24" name="직선 연결선 23"/>
          <p:cNvCxnSpPr/>
          <p:nvPr/>
        </p:nvCxnSpPr>
        <p:spPr>
          <a:xfrm>
            <a:off x="1177693" y="5219261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1187632" y="494116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02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68449"/>
              </p:ext>
            </p:extLst>
          </p:nvPr>
        </p:nvGraphicFramePr>
        <p:xfrm>
          <a:off x="594072" y="1266925"/>
          <a:ext cx="7704855" cy="3875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971"/>
                <a:gridCol w="1540971"/>
                <a:gridCol w="1540971"/>
                <a:gridCol w="1540971"/>
                <a:gridCol w="1540971"/>
              </a:tblGrid>
              <a:tr h="576682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US" altLang="ko-KR" baseline="0" dirty="0" smtClean="0">
                          <a:solidFill>
                            <a:schemeClr val="tx1"/>
                          </a:solidFill>
                        </a:rPr>
                        <a:t> meson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Compact</a:t>
                      </a:r>
                      <a:r>
                        <a:rPr lang="en-US" altLang="ko-KR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baseline="0" dirty="0" err="1" smtClean="0">
                          <a:solidFill>
                            <a:srgbClr val="FF0000"/>
                          </a:solidFill>
                        </a:rPr>
                        <a:t>multiquark</a:t>
                      </a:r>
                      <a:r>
                        <a:rPr lang="en-US" altLang="ko-KR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Molecules</a:t>
                      </a:r>
                      <a:endParaRPr lang="ko-KR" altLang="en-US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Resonance</a:t>
                      </a:r>
                      <a:endParaRPr lang="ko-KR" altLang="en-US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80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Geometrical configuration</a:t>
                      </a:r>
                      <a:endParaRPr lang="ko-KR" alt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369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Examples</a:t>
                      </a:r>
                      <a:endParaRPr lang="ko-KR" alt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Nucleon, </a:t>
                      </a:r>
                      <a:r>
                        <a:rPr lang="en-US" altLang="ko-KR" dirty="0" err="1" smtClean="0"/>
                        <a:t>pion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en-US" altLang="ko-KR" dirty="0" err="1" smtClean="0"/>
                        <a:t>kaon</a:t>
                      </a:r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Flavor</a:t>
                      </a:r>
                      <a:r>
                        <a:rPr lang="en-US" altLang="ko-KR" baseline="0" dirty="0" smtClean="0">
                          <a:solidFill>
                            <a:srgbClr val="FF0000"/>
                          </a:solidFill>
                        </a:rPr>
                        <a:t> exotic</a:t>
                      </a:r>
                      <a:r>
                        <a:rPr lang="en-US" altLang="ko-KR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X(3872)</a:t>
                      </a:r>
                      <a:endParaRPr lang="ko-KR" altLang="en-US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K*, </a:t>
                      </a:r>
                      <a:r>
                        <a:rPr lang="en-US" altLang="ko-KR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Symbol" panose="05050102010706020507" pitchFamily="18" charset="2"/>
                          <a:cs typeface="Times New Roman"/>
                        </a:rPr>
                        <a:t>r</a:t>
                      </a:r>
                      <a:r>
                        <a:rPr lang="en-US" altLang="ko-KR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 meson</a:t>
                      </a:r>
                      <a:endParaRPr lang="ko-KR" altLang="en-US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7" name="AutoShape 41"/>
          <p:cNvSpPr>
            <a:spLocks noChangeArrowheads="1"/>
          </p:cNvSpPr>
          <p:nvPr/>
        </p:nvSpPr>
        <p:spPr bwMode="auto">
          <a:xfrm>
            <a:off x="3968640" y="2634167"/>
            <a:ext cx="895350" cy="7202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" name="Oval 39"/>
          <p:cNvSpPr>
            <a:spLocks noChangeArrowheads="1"/>
          </p:cNvSpPr>
          <p:nvPr/>
        </p:nvSpPr>
        <p:spPr bwMode="auto">
          <a:xfrm>
            <a:off x="4046427" y="2665917"/>
            <a:ext cx="287338" cy="28779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2000" dirty="0">
                <a:solidFill>
                  <a:schemeClr val="bg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6" name="Oval 40"/>
          <p:cNvSpPr>
            <a:spLocks noChangeArrowheads="1"/>
          </p:cNvSpPr>
          <p:nvPr/>
        </p:nvSpPr>
        <p:spPr bwMode="auto">
          <a:xfrm>
            <a:off x="4433902" y="2665917"/>
            <a:ext cx="287338" cy="28779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2000" dirty="0">
                <a:solidFill>
                  <a:schemeClr val="bg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4446500" y="2989770"/>
            <a:ext cx="287338" cy="28779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2000">
                <a:solidFill>
                  <a:schemeClr val="tx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9" name="Oval 25"/>
          <p:cNvSpPr>
            <a:spLocks noChangeArrowheads="1"/>
          </p:cNvSpPr>
          <p:nvPr/>
        </p:nvSpPr>
        <p:spPr bwMode="auto">
          <a:xfrm>
            <a:off x="4075849" y="3001645"/>
            <a:ext cx="287338" cy="287793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2000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kumimoji="1" lang="en-US" altLang="ko-KR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4" name="그룹 27"/>
          <p:cNvGrpSpPr/>
          <p:nvPr/>
        </p:nvGrpSpPr>
        <p:grpSpPr>
          <a:xfrm>
            <a:off x="2411760" y="2589652"/>
            <a:ext cx="895350" cy="720277"/>
            <a:chOff x="3388618" y="2924944"/>
            <a:chExt cx="895350" cy="720277"/>
          </a:xfrm>
        </p:grpSpPr>
        <p:sp>
          <p:nvSpPr>
            <p:cNvPr id="12" name="AutoShape 41"/>
            <p:cNvSpPr>
              <a:spLocks noChangeArrowheads="1"/>
            </p:cNvSpPr>
            <p:nvPr/>
          </p:nvSpPr>
          <p:spPr bwMode="auto">
            <a:xfrm>
              <a:off x="3388618" y="2924944"/>
              <a:ext cx="895350" cy="72027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3504310" y="3031934"/>
              <a:ext cx="287338" cy="28779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>
                  <a:solidFill>
                    <a:schemeClr val="bg1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14" name="Oval 25"/>
            <p:cNvSpPr>
              <a:spLocks noChangeArrowheads="1"/>
            </p:cNvSpPr>
            <p:nvPr/>
          </p:nvSpPr>
          <p:spPr bwMode="auto">
            <a:xfrm>
              <a:off x="3867214" y="3262373"/>
              <a:ext cx="287338" cy="2877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  <a:endParaRPr kumimoji="1" lang="en-US" altLang="ko-KR" sz="2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22" name="직선 연결선 21"/>
          <p:cNvCxnSpPr/>
          <p:nvPr/>
        </p:nvCxnSpPr>
        <p:spPr>
          <a:xfrm rot="16200000" flipH="1">
            <a:off x="5757873" y="2936644"/>
            <a:ext cx="396000" cy="18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500034" y="285728"/>
            <a:ext cx="7456342" cy="490537"/>
          </a:xfrm>
          <a:prstGeom prst="rect">
            <a:avLst/>
          </a:prstGeom>
          <a:solidFill>
            <a:srgbClr val="EAEAEA"/>
          </a:solidFill>
          <a:ln w="25400" algn="ctr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sz="2000" dirty="0" smtClean="0">
                <a:latin typeface="Comic Sans MS" pitchFamily="66" charset="0"/>
              </a:rPr>
              <a:t>Normal meson, compact </a:t>
            </a:r>
            <a:r>
              <a:rPr lang="en-US" altLang="ko-KR" sz="2000" dirty="0" err="1" smtClean="0">
                <a:latin typeface="Comic Sans MS" pitchFamily="66" charset="0"/>
              </a:rPr>
              <a:t>multiquark</a:t>
            </a:r>
            <a:r>
              <a:rPr lang="en-US" altLang="ko-KR" sz="2000" dirty="0" smtClean="0">
                <a:latin typeface="Comic Sans MS" pitchFamily="66" charset="0"/>
              </a:rPr>
              <a:t>,  molecules, resonances</a:t>
            </a:r>
            <a:endParaRPr lang="en-US" altLang="ko-KR" sz="2000" baseline="30000" dirty="0">
              <a:latin typeface="Comic Sans MS" pitchFamily="66" charset="0"/>
            </a:endParaRPr>
          </a:p>
        </p:txBody>
      </p:sp>
      <p:sp>
        <p:nvSpPr>
          <p:cNvPr id="36" name="AutoShape 41"/>
          <p:cNvSpPr>
            <a:spLocks noChangeArrowheads="1"/>
          </p:cNvSpPr>
          <p:nvPr/>
        </p:nvSpPr>
        <p:spPr bwMode="auto">
          <a:xfrm>
            <a:off x="7236296" y="2373628"/>
            <a:ext cx="576064" cy="12241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7" name="Oval 39"/>
          <p:cNvSpPr>
            <a:spLocks noChangeArrowheads="1"/>
          </p:cNvSpPr>
          <p:nvPr/>
        </p:nvSpPr>
        <p:spPr bwMode="auto">
          <a:xfrm>
            <a:off x="7353710" y="2459284"/>
            <a:ext cx="287338" cy="28779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2000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7380312" y="3165955"/>
            <a:ext cx="287338" cy="28779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 latinLnBrk="1">
              <a:lnSpc>
                <a:spcPct val="80000"/>
              </a:lnSpc>
              <a:spcBef>
                <a:spcPct val="50000"/>
              </a:spcBef>
            </a:pPr>
            <a:r>
              <a:rPr kumimoji="1" lang="en-US" altLang="ko-KR" sz="2000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kumimoji="1" lang="en-US" altLang="ko-KR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5508104" y="2061791"/>
            <a:ext cx="895350" cy="719137"/>
            <a:chOff x="5508104" y="1968962"/>
            <a:chExt cx="895350" cy="719137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auto">
            <a:xfrm>
              <a:off x="5508104" y="1968962"/>
              <a:ext cx="8953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6" name="Oval 39"/>
            <p:cNvSpPr>
              <a:spLocks noChangeArrowheads="1"/>
            </p:cNvSpPr>
            <p:nvPr/>
          </p:nvSpPr>
          <p:spPr bwMode="auto">
            <a:xfrm>
              <a:off x="5621516" y="2044666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>
                  <a:solidFill>
                    <a:schemeClr val="bg1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27" name="Oval 39"/>
            <p:cNvSpPr>
              <a:spLocks noChangeArrowheads="1"/>
            </p:cNvSpPr>
            <p:nvPr/>
          </p:nvSpPr>
          <p:spPr bwMode="auto">
            <a:xfrm>
              <a:off x="6012854" y="2040970"/>
              <a:ext cx="287338" cy="28733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>
                  <a:solidFill>
                    <a:schemeClr val="bg1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5855190" y="2342650"/>
              <a:ext cx="287338" cy="2873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>
                  <a:solidFill>
                    <a:schemeClr val="bg1"/>
                  </a:solidFill>
                  <a:latin typeface="Comic Sans MS" pitchFamily="66" charset="0"/>
                </a:rPr>
                <a:t>d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508292" y="3140968"/>
            <a:ext cx="895350" cy="719137"/>
            <a:chOff x="5508292" y="3266049"/>
            <a:chExt cx="895350" cy="719137"/>
          </a:xfrm>
        </p:grpSpPr>
        <p:sp>
          <p:nvSpPr>
            <p:cNvPr id="18" name="AutoShape 41"/>
            <p:cNvSpPr>
              <a:spLocks noChangeArrowheads="1"/>
            </p:cNvSpPr>
            <p:nvPr/>
          </p:nvSpPr>
          <p:spPr bwMode="auto">
            <a:xfrm>
              <a:off x="5508292" y="3266049"/>
              <a:ext cx="8953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9" name="Oval 39"/>
            <p:cNvSpPr>
              <a:spLocks noChangeArrowheads="1"/>
            </p:cNvSpPr>
            <p:nvPr/>
          </p:nvSpPr>
          <p:spPr bwMode="auto">
            <a:xfrm>
              <a:off x="5621704" y="3337809"/>
              <a:ext cx="287338" cy="28733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>
                  <a:solidFill>
                    <a:schemeClr val="bg1"/>
                  </a:solidFill>
                  <a:latin typeface="Comic Sans MS" pitchFamily="66" charset="0"/>
                </a:rPr>
                <a:t>u</a:t>
              </a:r>
            </a:p>
          </p:txBody>
        </p:sp>
        <p:sp>
          <p:nvSpPr>
            <p:cNvPr id="30" name="Oval 39"/>
            <p:cNvSpPr>
              <a:spLocks noChangeArrowheads="1"/>
            </p:cNvSpPr>
            <p:nvPr/>
          </p:nvSpPr>
          <p:spPr bwMode="auto">
            <a:xfrm>
              <a:off x="5995204" y="3327857"/>
              <a:ext cx="287338" cy="2873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 smtClean="0">
                  <a:solidFill>
                    <a:schemeClr val="bg1"/>
                  </a:solidFill>
                  <a:latin typeface="Comic Sans MS" pitchFamily="66" charset="0"/>
                </a:rPr>
                <a:t>d</a:t>
              </a:r>
              <a:endParaRPr kumimoji="1" lang="en-US" altLang="ko-KR" sz="20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1" name="Oval 39"/>
            <p:cNvSpPr>
              <a:spLocks noChangeArrowheads="1"/>
            </p:cNvSpPr>
            <p:nvPr/>
          </p:nvSpPr>
          <p:spPr bwMode="auto">
            <a:xfrm>
              <a:off x="5868144" y="3625841"/>
              <a:ext cx="287338" cy="28733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457200" indent="-457200" algn="ctr" latinLnBrk="1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n-US" altLang="ko-KR" sz="2000" dirty="0">
                  <a:solidFill>
                    <a:schemeClr val="bg1"/>
                  </a:solidFill>
                  <a:latin typeface="Comic Sans MS" pitchFamily="66" charset="0"/>
                </a:rPr>
                <a:t>d</a:t>
              </a:r>
            </a:p>
          </p:txBody>
        </p:sp>
      </p:grpSp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661349" y="5373216"/>
            <a:ext cx="7637578" cy="8248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Are Pc, X, d* compact or loosely bound molecular states ?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 smtClean="0">
                <a:latin typeface="Verdana" pitchFamily="34" charset="0"/>
              </a:rPr>
              <a:t>How can we distinguish compact vs molecular states ?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kumimoji="1" lang="en-US" altLang="ko-KR" sz="1400" dirty="0">
                <a:latin typeface="Verdana" pitchFamily="34" charset="0"/>
              </a:rPr>
              <a:t>Where are the compact flavor Exotics </a:t>
            </a:r>
            <a:r>
              <a:rPr kumimoji="1" lang="en-US" altLang="ko-KR" sz="1400" dirty="0" smtClean="0">
                <a:latin typeface="Verdana" pitchFamily="34" charset="0"/>
              </a:rPr>
              <a:t>?</a:t>
            </a:r>
            <a:endParaRPr kumimoji="1" lang="en-US" altLang="ko-KR" sz="1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39552" y="2103239"/>
            <a:ext cx="8064896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400" dirty="0" smtClean="0">
                <a:latin typeface="Verdana" pitchFamily="34" charset="0"/>
              </a:rPr>
              <a:t>II:  Where are the compact “</a:t>
            </a:r>
            <a:r>
              <a:rPr lang="en-US" altLang="ko-KR" sz="2400" dirty="0" err="1" smtClean="0">
                <a:latin typeface="Verdana" pitchFamily="34" charset="0"/>
              </a:rPr>
              <a:t>Multiquark</a:t>
            </a:r>
            <a:r>
              <a:rPr lang="en-US" altLang="ko-KR" sz="2400" dirty="0" smtClean="0">
                <a:latin typeface="Verdana" pitchFamily="34" charset="0"/>
              </a:rPr>
              <a:t> states”</a:t>
            </a:r>
          </a:p>
          <a:p>
            <a:pPr algn="ctr">
              <a:spcBef>
                <a:spcPct val="50000"/>
              </a:spcBef>
            </a:pPr>
            <a:endParaRPr lang="en-US" altLang="ko-KR" sz="24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ko-KR" dirty="0" smtClean="0">
                <a:latin typeface="Verdana" pitchFamily="34" charset="0"/>
              </a:rPr>
              <a:t>Compact configuration and nuclear force at short distance</a:t>
            </a:r>
          </a:p>
        </p:txBody>
      </p:sp>
      <p:pic>
        <p:nvPicPr>
          <p:cNvPr id="140290" name="Picture 2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2" name="Picture 4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  <p:pic>
        <p:nvPicPr>
          <p:cNvPr id="140294" name="Picture 6" descr="Particle Data 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-136525"/>
            <a:ext cx="9525" cy="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07504" y="332656"/>
            <a:ext cx="8822214" cy="38318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Lattice Results : HAL QCD collaboration  for H </a:t>
            </a:r>
            <a:r>
              <a:rPr kumimoji="1" lang="en-US" altLang="ko-KR" dirty="0" err="1" smtClean="0">
                <a:solidFill>
                  <a:schemeClr val="tx1"/>
                </a:solidFill>
                <a:latin typeface="Arial" charset="0"/>
              </a:rPr>
              <a:t>dibaryon</a:t>
            </a:r>
            <a:r>
              <a:rPr kumimoji="1" lang="en-US" altLang="ko-KR" dirty="0" smtClean="0">
                <a:solidFill>
                  <a:schemeClr val="tx1"/>
                </a:solidFill>
                <a:latin typeface="Arial" charset="0"/>
              </a:rPr>
              <a:t> in SU(3) symmetric limit        </a:t>
            </a:r>
            <a:endParaRPr kumimoji="1" lang="en-US" altLang="ko-KR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70975" y="1133919"/>
            <a:ext cx="3108937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SU(3) flavor 1 state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281421" cy="22914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523270"/>
            <a:ext cx="3278153" cy="2274444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388593" y="1196752"/>
            <a:ext cx="3396969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 SU(3) flavor 27 state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0116" y="5867525"/>
            <a:ext cx="8675446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The r0  can be understood from quark model  </a:t>
            </a:r>
            <a:r>
              <a:rPr kumimoji="1" lang="en-US" altLang="ko-KR" dirty="0" smtClean="0">
                <a:solidFill>
                  <a:schemeClr val="tx2"/>
                </a:solidFill>
                <a:latin typeface="Arial" charset="0"/>
                <a:sym typeface="Wingdings" pitchFamily="2" charset="2"/>
              </a:rPr>
              <a:t>Aaron Park’s talk next week</a:t>
            </a:r>
            <a:endParaRPr kumimoji="1" lang="en-US" altLang="ko-KR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7503" y="5229200"/>
            <a:ext cx="8534737" cy="3831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Compact </a:t>
            </a:r>
            <a:r>
              <a:rPr kumimoji="1" lang="en-US" altLang="ko-KR" dirty="0" err="1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multiquark</a:t>
            </a:r>
            <a:r>
              <a:rPr kumimoji="1" lang="en-US" altLang="ko-KR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 states could exists if there is a strong short range attraction</a:t>
            </a:r>
            <a:endParaRPr kumimoji="1" lang="en-US" altLang="ko-K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50825" y="4449961"/>
            <a:ext cx="5184576" cy="350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kumimoji="1" lang="en-US" altLang="ko-KR" sz="1600" dirty="0" smtClean="0">
                <a:latin typeface="Arial" charset="0"/>
                <a:sym typeface="Wingdings" pitchFamily="2" charset="2"/>
              </a:rPr>
              <a:t>   Flavor 1 channel could give compact configuration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3851920" y="105273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851920" y="126876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3851920" y="14847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4067944" y="1052736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4067944" y="1268760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4067944" y="1484784"/>
            <a:ext cx="216024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7740352" y="1052736"/>
            <a:ext cx="864096" cy="432048"/>
            <a:chOff x="6156176" y="4365104"/>
            <a:chExt cx="864096" cy="432048"/>
          </a:xfrm>
        </p:grpSpPr>
        <p:sp>
          <p:nvSpPr>
            <p:cNvPr id="30" name="직사각형 29"/>
            <p:cNvSpPr/>
            <p:nvPr/>
          </p:nvSpPr>
          <p:spPr>
            <a:xfrm>
              <a:off x="6156176" y="4365104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156176" y="4581128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6588224" y="4365104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6372200" y="4365104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6372200" y="4581128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6804248" y="4365104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09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0" y="0"/>
          <a:ext cx="9144000" cy="69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3" name="Image" r:id="rId3" imgW="8857143" imgH="2409524" progId="">
                  <p:embed/>
                </p:oleObj>
              </mc:Choice>
              <mc:Fallback>
                <p:oleObj name="Image" r:id="rId3" imgW="8857143" imgH="2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931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50825" y="115888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i="1" dirty="0" smtClean="0">
                <a:solidFill>
                  <a:schemeClr val="bg1"/>
                </a:solidFill>
                <a:latin typeface="Verdana" pitchFamily="34" charset="0"/>
              </a:rPr>
              <a:t>Nuclear force at short distance</a:t>
            </a:r>
            <a:endParaRPr lang="en-US" altLang="ko-KR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Oval 37"/>
          <p:cNvSpPr>
            <a:spLocks noChangeArrowheads="1"/>
          </p:cNvSpPr>
          <p:nvPr/>
        </p:nvSpPr>
        <p:spPr bwMode="auto">
          <a:xfrm>
            <a:off x="2311047" y="1995224"/>
            <a:ext cx="877014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27" name="Oval 44"/>
          <p:cNvSpPr>
            <a:spLocks noChangeArrowheads="1"/>
          </p:cNvSpPr>
          <p:nvPr/>
        </p:nvSpPr>
        <p:spPr bwMode="auto">
          <a:xfrm>
            <a:off x="2435952" y="2169789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1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8" name="Oval 45"/>
          <p:cNvSpPr>
            <a:spLocks noChangeArrowheads="1"/>
          </p:cNvSpPr>
          <p:nvPr/>
        </p:nvSpPr>
        <p:spPr bwMode="auto">
          <a:xfrm>
            <a:off x="2807427" y="2169789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2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29" name="Oval 47"/>
          <p:cNvSpPr>
            <a:spLocks noChangeArrowheads="1"/>
          </p:cNvSpPr>
          <p:nvPr/>
        </p:nvSpPr>
        <p:spPr bwMode="auto">
          <a:xfrm>
            <a:off x="2623277" y="2492896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3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0" name="Oval 48"/>
          <p:cNvSpPr>
            <a:spLocks noChangeArrowheads="1"/>
          </p:cNvSpPr>
          <p:nvPr/>
        </p:nvSpPr>
        <p:spPr bwMode="auto">
          <a:xfrm>
            <a:off x="5448197" y="1995224"/>
            <a:ext cx="877015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33" name="Oval 49"/>
          <p:cNvSpPr>
            <a:spLocks noChangeArrowheads="1"/>
          </p:cNvSpPr>
          <p:nvPr/>
        </p:nvSpPr>
        <p:spPr bwMode="auto">
          <a:xfrm>
            <a:off x="5573103" y="2169789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4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4" name="Oval 50"/>
          <p:cNvSpPr>
            <a:spLocks noChangeArrowheads="1"/>
          </p:cNvSpPr>
          <p:nvPr/>
        </p:nvSpPr>
        <p:spPr bwMode="auto">
          <a:xfrm>
            <a:off x="5760428" y="2493025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6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35" name="Oval 52"/>
          <p:cNvSpPr>
            <a:spLocks noChangeArrowheads="1"/>
          </p:cNvSpPr>
          <p:nvPr/>
        </p:nvSpPr>
        <p:spPr bwMode="auto">
          <a:xfrm>
            <a:off x="5903303" y="2160264"/>
            <a:ext cx="287337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5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graphicFrame>
        <p:nvGraphicFramePr>
          <p:cNvPr id="3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00098"/>
              </p:ext>
            </p:extLst>
          </p:nvPr>
        </p:nvGraphicFramePr>
        <p:xfrm>
          <a:off x="2589606" y="1517564"/>
          <a:ext cx="2889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4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606" y="1517564"/>
                        <a:ext cx="2889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603058"/>
              </p:ext>
            </p:extLst>
          </p:nvPr>
        </p:nvGraphicFramePr>
        <p:xfrm>
          <a:off x="5760428" y="1543024"/>
          <a:ext cx="2889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5" name="Equation" r:id="rId7" imgW="164880" imgH="228600" progId="Equation.DSMT4">
                  <p:embed/>
                </p:oleObj>
              </mc:Choice>
              <mc:Fallback>
                <p:oleObj name="Equation" r:id="rId7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0428" y="1543024"/>
                        <a:ext cx="2889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430940"/>
              </p:ext>
            </p:extLst>
          </p:nvPr>
        </p:nvGraphicFramePr>
        <p:xfrm>
          <a:off x="4189413" y="2035572"/>
          <a:ext cx="239712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6"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9413" y="2035572"/>
                        <a:ext cx="239712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왼쪽/오른쪽 화살표 7"/>
          <p:cNvSpPr/>
          <p:nvPr/>
        </p:nvSpPr>
        <p:spPr>
          <a:xfrm>
            <a:off x="3635896" y="2333948"/>
            <a:ext cx="1472848" cy="1589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Oval 37"/>
          <p:cNvSpPr>
            <a:spLocks noChangeArrowheads="1"/>
          </p:cNvSpPr>
          <p:nvPr/>
        </p:nvSpPr>
        <p:spPr bwMode="auto">
          <a:xfrm>
            <a:off x="3707904" y="4651130"/>
            <a:ext cx="877014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86" name="Oval 44"/>
          <p:cNvSpPr>
            <a:spLocks noChangeArrowheads="1"/>
          </p:cNvSpPr>
          <p:nvPr/>
        </p:nvSpPr>
        <p:spPr bwMode="auto">
          <a:xfrm>
            <a:off x="3832809" y="4825695"/>
            <a:ext cx="287338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1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7" name="Oval 45"/>
          <p:cNvSpPr>
            <a:spLocks noChangeArrowheads="1"/>
          </p:cNvSpPr>
          <p:nvPr/>
        </p:nvSpPr>
        <p:spPr bwMode="auto">
          <a:xfrm>
            <a:off x="4204284" y="4825695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2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8" name="Oval 47"/>
          <p:cNvSpPr>
            <a:spLocks noChangeArrowheads="1"/>
          </p:cNvSpPr>
          <p:nvPr/>
        </p:nvSpPr>
        <p:spPr bwMode="auto">
          <a:xfrm>
            <a:off x="4020134" y="5148802"/>
            <a:ext cx="287338" cy="303212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3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89" name="Oval 48"/>
          <p:cNvSpPr>
            <a:spLocks noChangeArrowheads="1"/>
          </p:cNvSpPr>
          <p:nvPr/>
        </p:nvSpPr>
        <p:spPr bwMode="auto">
          <a:xfrm>
            <a:off x="4716016" y="4651130"/>
            <a:ext cx="877015" cy="92972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lt"/>
              <a:ea typeface="굴림" pitchFamily="50" charset="-127"/>
            </a:endParaRPr>
          </a:p>
        </p:txBody>
      </p:sp>
      <p:sp>
        <p:nvSpPr>
          <p:cNvPr id="90" name="Oval 49"/>
          <p:cNvSpPr>
            <a:spLocks noChangeArrowheads="1"/>
          </p:cNvSpPr>
          <p:nvPr/>
        </p:nvSpPr>
        <p:spPr bwMode="auto">
          <a:xfrm>
            <a:off x="4840922" y="4825695"/>
            <a:ext cx="287337" cy="302955"/>
          </a:xfrm>
          <a:prstGeom prst="ellipse">
            <a:avLst/>
          </a:prstGeom>
          <a:solidFill>
            <a:srgbClr val="00FFFF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4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91" name="Oval 50"/>
          <p:cNvSpPr>
            <a:spLocks noChangeArrowheads="1"/>
          </p:cNvSpPr>
          <p:nvPr/>
        </p:nvSpPr>
        <p:spPr bwMode="auto">
          <a:xfrm>
            <a:off x="5028247" y="5148931"/>
            <a:ext cx="276225" cy="302955"/>
          </a:xfrm>
          <a:prstGeom prst="ellipse">
            <a:avLst/>
          </a:prstGeom>
          <a:solidFill>
            <a:srgbClr val="FF66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6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sp>
        <p:nvSpPr>
          <p:cNvPr id="92" name="Oval 52"/>
          <p:cNvSpPr>
            <a:spLocks noChangeArrowheads="1"/>
          </p:cNvSpPr>
          <p:nvPr/>
        </p:nvSpPr>
        <p:spPr bwMode="auto">
          <a:xfrm>
            <a:off x="5171122" y="4816170"/>
            <a:ext cx="287337" cy="302955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1000" b="1" dirty="0" smtClean="0">
                <a:latin typeface="+mn-lt"/>
                <a:ea typeface="굴림" pitchFamily="50" charset="-127"/>
              </a:rPr>
              <a:t>5</a:t>
            </a:r>
            <a:endParaRPr lang="en-US" altLang="ko-KR" sz="1000" b="1" dirty="0">
              <a:latin typeface="+mn-lt"/>
              <a:ea typeface="굴림" pitchFamily="50" charset="-127"/>
            </a:endParaRPr>
          </a:p>
        </p:txBody>
      </p:sp>
      <p:graphicFrame>
        <p:nvGraphicFramePr>
          <p:cNvPr id="9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527082"/>
              </p:ext>
            </p:extLst>
          </p:nvPr>
        </p:nvGraphicFramePr>
        <p:xfrm>
          <a:off x="3986463" y="4173470"/>
          <a:ext cx="2889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7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463" y="4173470"/>
                        <a:ext cx="2889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613003"/>
              </p:ext>
            </p:extLst>
          </p:nvPr>
        </p:nvGraphicFramePr>
        <p:xfrm>
          <a:off x="5005636" y="4199353"/>
          <a:ext cx="3333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8" name="Equation" r:id="rId12" imgW="190440" imgH="228600" progId="Equation.DSMT4">
                  <p:embed/>
                </p:oleObj>
              </mc:Choice>
              <mc:Fallback>
                <p:oleObj name="Equation" r:id="rId12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636" y="4199353"/>
                        <a:ext cx="33337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719963"/>
              </p:ext>
            </p:extLst>
          </p:nvPr>
        </p:nvGraphicFramePr>
        <p:xfrm>
          <a:off x="1351459" y="4803893"/>
          <a:ext cx="12049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59" name="Equation" r:id="rId14" imgW="698400" imgH="279360" progId="Equation.DSMT4">
                  <p:embed/>
                </p:oleObj>
              </mc:Choice>
              <mc:Fallback>
                <p:oleObj name="Equation" r:id="rId14" imgW="6984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459" y="4803893"/>
                        <a:ext cx="1204912" cy="4889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모서리가 둥근 직사각형 95"/>
          <p:cNvSpPr/>
          <p:nvPr/>
        </p:nvSpPr>
        <p:spPr>
          <a:xfrm>
            <a:off x="3384941" y="4149080"/>
            <a:ext cx="2411195" cy="165618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7" name="직선 화살표 연결선 96"/>
          <p:cNvCxnSpPr>
            <a:endCxn id="90" idx="2"/>
          </p:cNvCxnSpPr>
          <p:nvPr/>
        </p:nvCxnSpPr>
        <p:spPr>
          <a:xfrm flipV="1">
            <a:off x="4342396" y="4977173"/>
            <a:ext cx="498526" cy="3232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/>
          <p:nvPr/>
        </p:nvCxnSpPr>
        <p:spPr>
          <a:xfrm>
            <a:off x="4480509" y="4967647"/>
            <a:ext cx="3604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/>
          <p:cNvCxnSpPr/>
          <p:nvPr/>
        </p:nvCxnSpPr>
        <p:spPr>
          <a:xfrm>
            <a:off x="4524630" y="5036391"/>
            <a:ext cx="443329" cy="1844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 Box 53"/>
          <p:cNvSpPr txBox="1">
            <a:spLocks noChangeArrowheads="1"/>
          </p:cNvSpPr>
          <p:nvPr/>
        </p:nvSpPr>
        <p:spPr bwMode="auto">
          <a:xfrm>
            <a:off x="129913" y="954456"/>
            <a:ext cx="5773390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L</a:t>
            </a:r>
            <a:r>
              <a:rPr kumimoji="1" lang="en-US" altLang="ko-KR" sz="1600" dirty="0" smtClean="0">
                <a:latin typeface="Verdana" pitchFamily="34" charset="0"/>
              </a:rPr>
              <a:t>ong distance force &gt; 0.5 </a:t>
            </a:r>
            <a:r>
              <a:rPr kumimoji="1" lang="en-US" altLang="ko-KR" sz="1600" dirty="0" err="1" smtClean="0">
                <a:latin typeface="Verdana" pitchFamily="34" charset="0"/>
              </a:rPr>
              <a:t>fm</a:t>
            </a:r>
            <a:r>
              <a:rPr kumimoji="1" lang="en-US" altLang="ko-KR" sz="1600" dirty="0" smtClean="0">
                <a:latin typeface="Verdana" pitchFamily="34" charset="0"/>
              </a:rPr>
              <a:t> 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</a:t>
            </a:r>
            <a:r>
              <a:rPr kumimoji="1" lang="en-US" altLang="ko-KR" sz="1600" dirty="0" smtClean="0">
                <a:latin typeface="Verdana" pitchFamily="34" charset="0"/>
              </a:rPr>
              <a:t> meson exchange  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2" name="Text Box 53"/>
          <p:cNvSpPr txBox="1">
            <a:spLocks noChangeArrowheads="1"/>
          </p:cNvSpPr>
          <p:nvPr/>
        </p:nvSpPr>
        <p:spPr bwMode="auto">
          <a:xfrm>
            <a:off x="146884" y="3427722"/>
            <a:ext cx="5773390" cy="28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☞</a:t>
            </a:r>
            <a:r>
              <a:rPr lang="en-US" altLang="ko-KR" sz="1600" dirty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600" dirty="0" smtClean="0">
                <a:latin typeface="바탕" panose="02030600000101010101" pitchFamily="18" charset="-127"/>
                <a:ea typeface="바탕" panose="02030600000101010101" pitchFamily="18" charset="-127"/>
                <a:sym typeface="Wingdings" panose="05000000000000000000" pitchFamily="2" charset="2"/>
              </a:rPr>
              <a:t>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Short</a:t>
            </a:r>
            <a:r>
              <a:rPr kumimoji="1" lang="en-US" altLang="ko-KR" sz="1600" dirty="0" smtClean="0">
                <a:latin typeface="Verdana" pitchFamily="34" charset="0"/>
              </a:rPr>
              <a:t> distance force &lt; 0.5 </a:t>
            </a:r>
            <a:r>
              <a:rPr kumimoji="1" lang="en-US" altLang="ko-KR" sz="1600" dirty="0" err="1" smtClean="0">
                <a:latin typeface="Verdana" pitchFamily="34" charset="0"/>
              </a:rPr>
              <a:t>fm</a:t>
            </a:r>
            <a:r>
              <a:rPr kumimoji="1" lang="en-US" altLang="ko-KR" sz="1600" dirty="0" smtClean="0">
                <a:latin typeface="Verdana" pitchFamily="34" charset="0"/>
              </a:rPr>
              <a:t>  </a:t>
            </a:r>
            <a:r>
              <a:rPr kumimoji="1" lang="en-US" altLang="ko-KR" sz="1600" dirty="0" smtClean="0">
                <a:latin typeface="Verdana" pitchFamily="34" charset="0"/>
                <a:sym typeface="Wingdings" panose="05000000000000000000" pitchFamily="2" charset="2"/>
              </a:rPr>
              <a:t></a:t>
            </a:r>
            <a:r>
              <a:rPr kumimoji="1" lang="en-US" altLang="ko-KR" sz="1600" dirty="0" smtClean="0">
                <a:latin typeface="Verdana" pitchFamily="34" charset="0"/>
              </a:rPr>
              <a:t> quark dynamics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23528" y="5951021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 </a:t>
            </a:r>
            <a:r>
              <a:rPr lang="en-US" altLang="ko-KR" dirty="0" smtClean="0">
                <a:solidFill>
                  <a:srgbClr val="FF0000"/>
                </a:solidFill>
              </a:rPr>
              <a:t>Work out quark interaction involving (color) x (spin) x (flavor)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47572</TotalTime>
  <Words>2291</Words>
  <Application>Microsoft Office PowerPoint</Application>
  <PresentationFormat>화면 슬라이드 쇼(4:3)</PresentationFormat>
  <Paragraphs>408</Paragraphs>
  <Slides>37</Slides>
  <Notes>2</Notes>
  <HiddenSlides>0</HiddenSlides>
  <MMClips>0</MMClips>
  <ScaleCrop>false</ScaleCrop>
  <HeadingPairs>
    <vt:vector size="8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37</vt:i4>
      </vt:variant>
    </vt:vector>
  </HeadingPairs>
  <TitlesOfParts>
    <vt:vector size="52" baseType="lpstr">
      <vt:lpstr>굴림</vt:lpstr>
      <vt:lpstr>Arial</vt:lpstr>
      <vt:lpstr>Times New Roman</vt:lpstr>
      <vt:lpstr>Arial Unicode MS</vt:lpstr>
      <vt:lpstr>Wingdings</vt:lpstr>
      <vt:lpstr>Verdana</vt:lpstr>
      <vt:lpstr>Comic Sans MS</vt:lpstr>
      <vt:lpstr>바탕</vt:lpstr>
      <vt:lpstr>Cambria Math</vt:lpstr>
      <vt:lpstr>맑은 고딕</vt:lpstr>
      <vt:lpstr>Symbol</vt:lpstr>
      <vt:lpstr>Office 테마</vt:lpstr>
      <vt:lpstr>Equation</vt:lpstr>
      <vt:lpstr>수식</vt:lpstr>
      <vt:lpstr>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2016-2-04</cp:lastModifiedBy>
  <cp:revision>1853</cp:revision>
  <cp:lastPrinted>2018-12-03T09:21:55Z</cp:lastPrinted>
  <dcterms:created xsi:type="dcterms:W3CDTF">2006-10-05T04:04:58Z</dcterms:created>
  <dcterms:modified xsi:type="dcterms:W3CDTF">2019-03-29T05:12:12Z</dcterms:modified>
</cp:coreProperties>
</file>